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7" r:id="rId2"/>
  </p:sldMasterIdLst>
  <p:notesMasterIdLst>
    <p:notesMasterId r:id="rId35"/>
  </p:notesMasterIdLst>
  <p:sldIdLst>
    <p:sldId id="450" r:id="rId3"/>
    <p:sldId id="452" r:id="rId4"/>
    <p:sldId id="848" r:id="rId5"/>
    <p:sldId id="852" r:id="rId6"/>
    <p:sldId id="853" r:id="rId7"/>
    <p:sldId id="855" r:id="rId8"/>
    <p:sldId id="857" r:id="rId9"/>
    <p:sldId id="859" r:id="rId10"/>
    <p:sldId id="860" r:id="rId11"/>
    <p:sldId id="862" r:id="rId12"/>
    <p:sldId id="863" r:id="rId13"/>
    <p:sldId id="866" r:id="rId14"/>
    <p:sldId id="867" r:id="rId15"/>
    <p:sldId id="868" r:id="rId16"/>
    <p:sldId id="869" r:id="rId17"/>
    <p:sldId id="870" r:id="rId18"/>
    <p:sldId id="871" r:id="rId19"/>
    <p:sldId id="874" r:id="rId20"/>
    <p:sldId id="875" r:id="rId21"/>
    <p:sldId id="879" r:id="rId22"/>
    <p:sldId id="880" r:id="rId23"/>
    <p:sldId id="881" r:id="rId24"/>
    <p:sldId id="882" r:id="rId25"/>
    <p:sldId id="885" r:id="rId26"/>
    <p:sldId id="883" r:id="rId27"/>
    <p:sldId id="884" r:id="rId28"/>
    <p:sldId id="887" r:id="rId29"/>
    <p:sldId id="886" r:id="rId30"/>
    <p:sldId id="873" r:id="rId31"/>
    <p:sldId id="889" r:id="rId32"/>
    <p:sldId id="890" r:id="rId33"/>
    <p:sldId id="888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gf7csK5SJFwWw+LnurHg3bhYnD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7A"/>
    <a:srgbClr val="B1D4D6"/>
    <a:srgbClr val="35B8B8"/>
    <a:srgbClr val="73C5ED"/>
    <a:srgbClr val="0097AF"/>
    <a:srgbClr val="00A7AD"/>
    <a:srgbClr val="64B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8AC3D8-D03F-4CBA-8DA1-037E7771DA2E}">
  <a:tblStyle styleId="{928AC3D8-D03F-4CBA-8DA1-037E7771DA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>
      <p:cViewPr>
        <p:scale>
          <a:sx n="100" d="100"/>
          <a:sy n="100" d="100"/>
        </p:scale>
        <p:origin x="360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adna\Documents\CPTQ\MERCADOS%20ESTRATEGICOS%20CANCUN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adna\Documents\CPTQ\PERSONAS%20DESTINO%20TRA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anessa\Desktop\BENJAMIN\CPTQ\aeroli&#769;neas\Operaciones%20Aeropuer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RESTOT!$H$93</c:f>
              <c:strCache>
                <c:ptCount val="1"/>
                <c:pt idx="0">
                  <c:v>Ene - Jun 19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RESTOT!$G$109:$G$120</c:f>
              <c:strCache>
                <c:ptCount val="3"/>
                <c:pt idx="0">
                  <c:v>Extranjeros </c:v>
                </c:pt>
                <c:pt idx="1">
                  <c:v>Nacional</c:v>
                </c:pt>
                <c:pt idx="2">
                  <c:v>TOTAL</c:v>
                </c:pt>
              </c:strCache>
              <c:extLst/>
            </c:strRef>
          </c:cat>
          <c:val>
            <c:numRef>
              <c:f>RESTOT!$H$109:$H$120</c:f>
              <c:numCache>
                <c:formatCode>#,##0</c:formatCode>
                <c:ptCount val="3"/>
                <c:pt idx="0">
                  <c:v>5328991</c:v>
                </c:pt>
                <c:pt idx="1">
                  <c:v>2730811</c:v>
                </c:pt>
                <c:pt idx="2">
                  <c:v>8059802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9AC-2E43-A79A-7ECDDD8F7193}"/>
            </c:ext>
          </c:extLst>
        </c:ser>
        <c:ser>
          <c:idx val="1"/>
          <c:order val="1"/>
          <c:tx>
            <c:strRef>
              <c:f>RESTOT!$I$93</c:f>
              <c:strCache>
                <c:ptCount val="1"/>
                <c:pt idx="0">
                  <c:v>Ene - Jun 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RESTOT!$G$109:$G$120</c:f>
              <c:strCache>
                <c:ptCount val="3"/>
                <c:pt idx="0">
                  <c:v>Extranjeros </c:v>
                </c:pt>
                <c:pt idx="1">
                  <c:v>Nacional</c:v>
                </c:pt>
                <c:pt idx="2">
                  <c:v>TOTAL</c:v>
                </c:pt>
              </c:strCache>
              <c:extLst/>
            </c:strRef>
          </c:cat>
          <c:val>
            <c:numRef>
              <c:f>RESTOT!$I$109:$I$120</c:f>
              <c:numCache>
                <c:formatCode>#,##0</c:formatCode>
                <c:ptCount val="3"/>
                <c:pt idx="0">
                  <c:v>2190508</c:v>
                </c:pt>
                <c:pt idx="1">
                  <c:v>1249461</c:v>
                </c:pt>
                <c:pt idx="2">
                  <c:v>3439969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9AC-2E43-A79A-7ECDDD8F7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312239"/>
        <c:axId val="135109791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RESTOT!$J$93</c15:sqref>
                        </c15:formulaRef>
                      </c:ext>
                    </c:extLst>
                    <c:strCache>
                      <c:ptCount val="1"/>
                      <c:pt idx="0">
                        <c:v>Var </c:v>
                      </c:pt>
                    </c:strCache>
                  </c:strRef>
                </c:tx>
                <c:spPr>
                  <a:solidFill>
                    <a:schemeClr val="accent5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RESTOT!$G$109:$G$120</c15:sqref>
                        </c15:formulaRef>
                      </c:ext>
                    </c:extLst>
                    <c:strCache>
                      <c:ptCount val="3"/>
                      <c:pt idx="0">
                        <c:v>Extranjeros </c:v>
                      </c:pt>
                      <c:pt idx="1">
                        <c:v>Nacional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RESTOT!$J$109:$J$120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-0.58894507421761455</c:v>
                      </c:pt>
                      <c:pt idx="1">
                        <c:v>-0.54245789986930615</c:v>
                      </c:pt>
                      <c:pt idx="2">
                        <c:v>-0.57319435390596452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9AC-2E43-A79A-7ECDDD8F7193}"/>
                  </c:ext>
                </c:extLst>
              </c15:ser>
            </c15:filteredBarSeries>
          </c:ext>
        </c:extLst>
      </c:barChart>
      <c:catAx>
        <c:axId val="155631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1097919"/>
        <c:crosses val="autoZero"/>
        <c:auto val="1"/>
        <c:lblAlgn val="ctr"/>
        <c:lblOffset val="100"/>
        <c:noMultiLvlLbl val="0"/>
      </c:catAx>
      <c:valAx>
        <c:axId val="135109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631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21178630752503724"/>
          <c:y val="1.3237080264355029E-2"/>
          <c:w val="0.7356472385656756"/>
          <c:h val="0.960163397760608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Julio 2020</c:v>
                </c:pt>
              </c:strCache>
            </c:strRef>
          </c:tx>
          <c:spPr>
            <a:solidFill>
              <a:srgbClr val="00727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Seguridad</c:v>
                </c:pt>
                <c:pt idx="1">
                  <c:v>Xcaret</c:v>
                </c:pt>
                <c:pt idx="2">
                  <c:v>Aerolíneas</c:v>
                </c:pt>
                <c:pt idx="3">
                  <c:v>Web del hotel</c:v>
                </c:pt>
                <c:pt idx="4">
                  <c:v>Descuentos</c:v>
                </c:pt>
                <c:pt idx="5">
                  <c:v>Facebook</c:v>
                </c:pt>
                <c:pt idx="6">
                  <c:v>Internet</c:v>
                </c:pt>
                <c:pt idx="7">
                  <c:v>Redes sociales</c:v>
                </c:pt>
                <c:pt idx="8">
                  <c:v>Agencias de viajes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2.2999999999999998</c:v>
                </c:pt>
                <c:pt idx="1">
                  <c:v>2.9</c:v>
                </c:pt>
                <c:pt idx="2">
                  <c:v>2.9</c:v>
                </c:pt>
                <c:pt idx="3">
                  <c:v>7.6</c:v>
                </c:pt>
                <c:pt idx="4">
                  <c:v>9.9</c:v>
                </c:pt>
                <c:pt idx="5">
                  <c:v>12.2</c:v>
                </c:pt>
                <c:pt idx="6">
                  <c:v>15.1</c:v>
                </c:pt>
                <c:pt idx="7">
                  <c:v>15.7</c:v>
                </c:pt>
                <c:pt idx="8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3-494F-BF12-1DD51B8D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0"/>
        <c:shape val="cylinder"/>
        <c:axId val="240469808"/>
        <c:axId val="240469248"/>
        <c:axId val="0"/>
        <c:extLst/>
      </c:bar3DChart>
      <c:catAx>
        <c:axId val="240469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MX"/>
          </a:p>
        </c:txPr>
        <c:crossAx val="240469248"/>
        <c:crosses val="autoZero"/>
        <c:auto val="1"/>
        <c:lblAlgn val="ctr"/>
        <c:lblOffset val="100"/>
        <c:noMultiLvlLbl val="0"/>
      </c:catAx>
      <c:valAx>
        <c:axId val="24046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04698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349">
          <a:noFill/>
        </a:ln>
      </c:spPr>
    </c:sideWall>
    <c:backWall>
      <c:thickness val="0"/>
      <c:spPr>
        <a:noFill/>
        <a:ln w="25349">
          <a:noFill/>
        </a:ln>
      </c:spPr>
    </c:backWall>
    <c:plotArea>
      <c:layout>
        <c:manualLayout>
          <c:layoutTarget val="inner"/>
          <c:xMode val="edge"/>
          <c:yMode val="edge"/>
          <c:x val="0.16155888578443822"/>
          <c:y val="0.13567044363357017"/>
          <c:w val="0.67688222843112356"/>
          <c:h val="0.7676835029767620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7-D34E-972C-EE1010DF03E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7-D34E-972C-EE1010DF03E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7-D34E-972C-EE1010DF03E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7-D34E-972C-EE1010DF03E0}"/>
              </c:ext>
            </c:extLst>
          </c:dPt>
          <c:dLbls>
            <c:dLbl>
              <c:idx val="0"/>
              <c:layout>
                <c:manualLayout>
                  <c:x val="-0.25806451612903225"/>
                  <c:y val="7.3170731707317069E-2"/>
                </c:manualLayout>
              </c:layout>
              <c:numFmt formatCode="0.0%" sourceLinked="0"/>
              <c:spPr>
                <a:solidFill>
                  <a:srgbClr val="FFFFFF">
                    <a:lumMod val="85000"/>
                  </a:srgbClr>
                </a:solidFill>
                <a:ln w="19050">
                  <a:solidFill>
                    <a:srgbClr val="00727A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6D7-D34E-972C-EE1010DF03E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D7-D34E-972C-EE1010DF03E0}"/>
                </c:ext>
              </c:extLst>
            </c:dLbl>
            <c:numFmt formatCode="0.0%" sourceLinked="0"/>
            <c:spPr>
              <a:solidFill>
                <a:schemeClr val="bg1">
                  <a:lumMod val="85000"/>
                </a:schemeClr>
              </a:solidFill>
              <a:ln>
                <a:solidFill>
                  <a:srgbClr val="00385D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Hoja1!$A$2:$A$5</c:f>
              <c:strCache>
                <c:ptCount val="1"/>
                <c:pt idx="0">
                  <c:v>Viaje reprogramado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33.9</c:v>
                </c:pt>
                <c:pt idx="1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D7-D34E-972C-EE1010DF0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21178630752503724"/>
          <c:y val="1.3237080264355029E-2"/>
          <c:w val="0.7356472385656756"/>
          <c:h val="0.960163397760608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Julio 2020</c:v>
                </c:pt>
              </c:strCache>
            </c:strRef>
          </c:tx>
          <c:spPr>
            <a:solidFill>
              <a:srgbClr val="00727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 7 días o menos</c:v>
                </c:pt>
                <c:pt idx="1">
                  <c:v>De 8 a 15 días</c:v>
                </c:pt>
                <c:pt idx="2">
                  <c:v>De 16 a 30 días</c:v>
                </c:pt>
                <c:pt idx="3">
                  <c:v>De 1 a 3 meses</c:v>
                </c:pt>
                <c:pt idx="4">
                  <c:v>Más de 3 meses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20.872274143302182</c:v>
                </c:pt>
                <c:pt idx="1">
                  <c:v>16.386292834890966</c:v>
                </c:pt>
                <c:pt idx="2">
                  <c:v>17.133956386292834</c:v>
                </c:pt>
                <c:pt idx="3">
                  <c:v>17.133956386292834</c:v>
                </c:pt>
                <c:pt idx="4">
                  <c:v>28.473520249221185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B-9B45-A8FC-CCC63BA4D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0"/>
        <c:shape val="cylinder"/>
        <c:axId val="239361568"/>
        <c:axId val="2393100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D2ADDD"/>
                  </a:solidFill>
                </c:spPr>
                <c:invertIfNegative val="0"/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200"/>
                      </a:pPr>
                      <a:endParaRPr lang="es-MX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A 7 días o menos</c:v>
                      </c:pt>
                      <c:pt idx="1">
                        <c:v>De 8 a 15 días</c:v>
                      </c:pt>
                      <c:pt idx="2">
                        <c:v>De 16 a 30 días</c:v>
                      </c:pt>
                      <c:pt idx="3">
                        <c:v>De 1 a 3 meses</c:v>
                      </c:pt>
                      <c:pt idx="4">
                        <c:v>Más de 3 meses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7EB-9B45-A8FC-CCC63BA4DED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bg2">
                      <a:lumMod val="75000"/>
                    </a:schemeClr>
                  </a:solidFill>
                </c:spPr>
                <c:invertIfNegative val="0"/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 algn="ctr">
                        <a:defRPr lang="es-MX" sz="1200" b="0" i="0" u="none" strike="noStrike" kern="1200" baseline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A 7 días o menos</c:v>
                      </c:pt>
                      <c:pt idx="1">
                        <c:v>De 8 a 15 días</c:v>
                      </c:pt>
                      <c:pt idx="2">
                        <c:v>De 16 a 30 días</c:v>
                      </c:pt>
                      <c:pt idx="3">
                        <c:v>De 1 a 3 meses</c:v>
                      </c:pt>
                      <c:pt idx="4">
                        <c:v>Más de 3 meses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7EB-9B45-A8FC-CCC63BA4DED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BEDF5C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 algn="ctr">
                        <a:defRPr lang="es-MX" sz="1200" b="0" i="0" u="none" strike="noStrike" kern="1200" baseline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A 7 días o menos</c:v>
                      </c:pt>
                      <c:pt idx="1">
                        <c:v>De 8 a 15 días</c:v>
                      </c:pt>
                      <c:pt idx="2">
                        <c:v>De 16 a 30 días</c:v>
                      </c:pt>
                      <c:pt idx="3">
                        <c:v>De 1 a 3 meses</c:v>
                      </c:pt>
                      <c:pt idx="4">
                        <c:v>Más de 3 meses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7EB-9B45-A8FC-CCC63BA4DEDF}"/>
                  </c:ext>
                </c:extLst>
              </c15:ser>
            </c15:filteredBarSeries>
          </c:ext>
        </c:extLst>
      </c:bar3DChart>
      <c:catAx>
        <c:axId val="239361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MX"/>
          </a:p>
        </c:txPr>
        <c:crossAx val="239310080"/>
        <c:crosses val="autoZero"/>
        <c:auto val="1"/>
        <c:lblAlgn val="ctr"/>
        <c:lblOffset val="100"/>
        <c:noMultiLvlLbl val="0"/>
      </c:catAx>
      <c:valAx>
        <c:axId val="2393100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3936156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21178630752503724"/>
          <c:y val="1.3237080264355029E-2"/>
          <c:w val="0.7356472385656756"/>
          <c:h val="0.960163397760608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Julio 2020</c:v>
                </c:pt>
              </c:strCache>
            </c:strRef>
          </c:tx>
          <c:spPr>
            <a:solidFill>
              <a:srgbClr val="00727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Precios en avión y hotel</c:v>
                </c:pt>
                <c:pt idx="1">
                  <c:v>Vacaciones ya planeadas</c:v>
                </c:pt>
                <c:pt idx="2">
                  <c:v>Propietario de tiempo compartido</c:v>
                </c:pt>
                <c:pt idx="3">
                  <c:v>Negocios o evento en el destino</c:v>
                </c:pt>
                <c:pt idx="4">
                  <c:v>Flexibilidad en cancelación o reprogramación</c:v>
                </c:pt>
                <c:pt idx="5">
                  <c:v>Estándares de seguridad sanitaria</c:v>
                </c:pt>
                <c:pt idx="6">
                  <c:v>Conoce el destino y le da confianza</c:v>
                </c:pt>
                <c:pt idx="7">
                  <c:v>Visitar familiares o amigos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31.8</c:v>
                </c:pt>
                <c:pt idx="1">
                  <c:v>41.2</c:v>
                </c:pt>
                <c:pt idx="2">
                  <c:v>3.9</c:v>
                </c:pt>
                <c:pt idx="3">
                  <c:v>3.4</c:v>
                </c:pt>
                <c:pt idx="4">
                  <c:v>7</c:v>
                </c:pt>
                <c:pt idx="5" formatCode="General">
                  <c:v>10</c:v>
                </c:pt>
                <c:pt idx="6" formatCode="0">
                  <c:v>13</c:v>
                </c:pt>
                <c:pt idx="7" formatCode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E-0D4E-BC0A-3FF4261C5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0"/>
        <c:shape val="cylinder"/>
        <c:axId val="239943360"/>
        <c:axId val="239943920"/>
        <c:axId val="0"/>
        <c:extLst/>
      </c:bar3DChart>
      <c:catAx>
        <c:axId val="239943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MX"/>
          </a:p>
        </c:txPr>
        <c:crossAx val="239943920"/>
        <c:crosses val="autoZero"/>
        <c:auto val="1"/>
        <c:lblAlgn val="ctr"/>
        <c:lblOffset val="100"/>
        <c:noMultiLvlLbl val="0"/>
      </c:catAx>
      <c:valAx>
        <c:axId val="2399439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3994336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21178630752503724"/>
          <c:y val="1.3237080264355029E-2"/>
          <c:w val="0.7356472385656756"/>
          <c:h val="0.960163397760608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Julio 2020</c:v>
                </c:pt>
              </c:strCache>
            </c:strRef>
          </c:tx>
          <c:spPr>
            <a:solidFill>
              <a:srgbClr val="00727A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Playas</c:v>
                </c:pt>
                <c:pt idx="1">
                  <c:v>Tours y entretenimiento</c:v>
                </c:pt>
                <c:pt idx="2">
                  <c:v>Comercios</c:v>
                </c:pt>
                <c:pt idx="3">
                  <c:v>Bares y centros nocturnos</c:v>
                </c:pt>
                <c:pt idx="4">
                  <c:v>Restaurantes</c:v>
                </c:pt>
                <c:pt idx="5">
                  <c:v>Alojamiento</c:v>
                </c:pt>
                <c:pt idx="6">
                  <c:v>Transporte terrestre</c:v>
                </c:pt>
                <c:pt idx="7">
                  <c:v>Aeropuerto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9.14</c:v>
                </c:pt>
                <c:pt idx="1">
                  <c:v>9.16</c:v>
                </c:pt>
                <c:pt idx="2">
                  <c:v>9.02</c:v>
                </c:pt>
                <c:pt idx="3">
                  <c:v>8.84</c:v>
                </c:pt>
                <c:pt idx="4">
                  <c:v>9.2200000000000006</c:v>
                </c:pt>
                <c:pt idx="5">
                  <c:v>9.3699999999999992</c:v>
                </c:pt>
                <c:pt idx="6">
                  <c:v>9.31</c:v>
                </c:pt>
                <c:pt idx="7">
                  <c:v>9.16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5-FB4D-9CED-49F3160D1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0"/>
        <c:shape val="cylinder"/>
        <c:axId val="240474288"/>
        <c:axId val="240473728"/>
        <c:axId val="0"/>
        <c:extLst/>
      </c:bar3DChart>
      <c:catAx>
        <c:axId val="240474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MX"/>
          </a:p>
        </c:txPr>
        <c:crossAx val="240473728"/>
        <c:crosses val="autoZero"/>
        <c:auto val="1"/>
        <c:lblAlgn val="ctr"/>
        <c:lblOffset val="100"/>
        <c:noMultiLvlLbl val="0"/>
      </c:catAx>
      <c:valAx>
        <c:axId val="24047372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24047428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29027359501606E-2"/>
          <c:y val="4.4135303906795924E-2"/>
          <c:w val="0.90002782521434621"/>
          <c:h val="0.78870132618225997"/>
        </c:manualLayout>
      </c:layout>
      <c:lineChart>
        <c:grouping val="standard"/>
        <c:varyColors val="0"/>
        <c:ser>
          <c:idx val="1"/>
          <c:order val="1"/>
          <c:tx>
            <c:strRef>
              <c:f>Hoja1!$D$8</c:f>
              <c:strCache>
                <c:ptCount val="1"/>
                <c:pt idx="0">
                  <c:v>RM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Hoja1!$B$39:$B$69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Hoja1!$D$39:$D$69</c:f>
              <c:numCache>
                <c:formatCode>#,##0</c:formatCode>
                <c:ptCount val="31"/>
                <c:pt idx="0">
                  <c:v>18048</c:v>
                </c:pt>
                <c:pt idx="1">
                  <c:v>13566</c:v>
                </c:pt>
                <c:pt idx="2">
                  <c:v>14233</c:v>
                </c:pt>
                <c:pt idx="3">
                  <c:v>20611</c:v>
                </c:pt>
                <c:pt idx="4">
                  <c:v>26226</c:v>
                </c:pt>
                <c:pt idx="5">
                  <c:v>24557</c:v>
                </c:pt>
                <c:pt idx="6">
                  <c:v>21040</c:v>
                </c:pt>
                <c:pt idx="7">
                  <c:v>21410</c:v>
                </c:pt>
                <c:pt idx="8">
                  <c:v>21338</c:v>
                </c:pt>
                <c:pt idx="9">
                  <c:v>22602</c:v>
                </c:pt>
                <c:pt idx="10">
                  <c:v>22876</c:v>
                </c:pt>
                <c:pt idx="11">
                  <c:v>23937</c:v>
                </c:pt>
                <c:pt idx="12">
                  <c:v>22852</c:v>
                </c:pt>
                <c:pt idx="13">
                  <c:v>22554</c:v>
                </c:pt>
                <c:pt idx="14">
                  <c:v>22268</c:v>
                </c:pt>
                <c:pt idx="15">
                  <c:v>21779</c:v>
                </c:pt>
                <c:pt idx="16">
                  <c:v>23007</c:v>
                </c:pt>
                <c:pt idx="17">
                  <c:v>24843</c:v>
                </c:pt>
                <c:pt idx="18">
                  <c:v>23710</c:v>
                </c:pt>
                <c:pt idx="19">
                  <c:v>25880</c:v>
                </c:pt>
                <c:pt idx="20">
                  <c:v>24831</c:v>
                </c:pt>
                <c:pt idx="21">
                  <c:v>25713</c:v>
                </c:pt>
                <c:pt idx="22">
                  <c:v>25653</c:v>
                </c:pt>
                <c:pt idx="23">
                  <c:v>26762</c:v>
                </c:pt>
                <c:pt idx="24">
                  <c:v>28276</c:v>
                </c:pt>
                <c:pt idx="25">
                  <c:v>28288</c:v>
                </c:pt>
                <c:pt idx="26">
                  <c:v>27501</c:v>
                </c:pt>
                <c:pt idx="27">
                  <c:v>26667</c:v>
                </c:pt>
                <c:pt idx="28">
                  <c:v>26106</c:v>
                </c:pt>
                <c:pt idx="29">
                  <c:v>27632</c:v>
                </c:pt>
                <c:pt idx="30">
                  <c:v>28979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18-864F-86E0-88F5213D3171}"/>
            </c:ext>
          </c:extLst>
        </c:ser>
        <c:ser>
          <c:idx val="3"/>
          <c:order val="3"/>
          <c:tx>
            <c:strRef>
              <c:f>Hoja1!$G$8</c:f>
              <c:strCache>
                <c:ptCount val="1"/>
                <c:pt idx="0">
                  <c:v>CUN</c:v>
                </c:pt>
              </c:strCache>
            </c:strRef>
          </c:tx>
          <c:spPr>
            <a:ln w="571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Hoja1!$B$39:$B$69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Hoja1!$H$39:$H$69</c:f>
              <c:numCache>
                <c:formatCode>#,##0</c:formatCode>
                <c:ptCount val="31"/>
                <c:pt idx="0">
                  <c:v>8000</c:v>
                </c:pt>
                <c:pt idx="1">
                  <c:v>10382</c:v>
                </c:pt>
                <c:pt idx="2">
                  <c:v>12642</c:v>
                </c:pt>
                <c:pt idx="3">
                  <c:v>14230</c:v>
                </c:pt>
                <c:pt idx="4">
                  <c:v>13802</c:v>
                </c:pt>
                <c:pt idx="5">
                  <c:v>13802</c:v>
                </c:pt>
                <c:pt idx="6">
                  <c:v>13497</c:v>
                </c:pt>
                <c:pt idx="7">
                  <c:v>14474</c:v>
                </c:pt>
                <c:pt idx="8">
                  <c:v>15329</c:v>
                </c:pt>
                <c:pt idx="9">
                  <c:v>14780</c:v>
                </c:pt>
                <c:pt idx="10">
                  <c:v>15207</c:v>
                </c:pt>
                <c:pt idx="11">
                  <c:v>15024</c:v>
                </c:pt>
                <c:pt idx="12">
                  <c:v>18195</c:v>
                </c:pt>
                <c:pt idx="13">
                  <c:v>18341</c:v>
                </c:pt>
                <c:pt idx="14">
                  <c:v>21484</c:v>
                </c:pt>
                <c:pt idx="15">
                  <c:v>18634</c:v>
                </c:pt>
                <c:pt idx="16">
                  <c:v>18414</c:v>
                </c:pt>
                <c:pt idx="17">
                  <c:v>17538</c:v>
                </c:pt>
                <c:pt idx="18">
                  <c:v>17611</c:v>
                </c:pt>
                <c:pt idx="19">
                  <c:v>16564</c:v>
                </c:pt>
                <c:pt idx="20">
                  <c:v>16633</c:v>
                </c:pt>
                <c:pt idx="21">
                  <c:v>16771</c:v>
                </c:pt>
                <c:pt idx="22">
                  <c:v>17737</c:v>
                </c:pt>
                <c:pt idx="23">
                  <c:v>17323</c:v>
                </c:pt>
                <c:pt idx="24">
                  <c:v>17737</c:v>
                </c:pt>
                <c:pt idx="25">
                  <c:v>17047</c:v>
                </c:pt>
                <c:pt idx="26">
                  <c:v>16909</c:v>
                </c:pt>
                <c:pt idx="27">
                  <c:v>16426</c:v>
                </c:pt>
                <c:pt idx="28">
                  <c:v>17530</c:v>
                </c:pt>
                <c:pt idx="29">
                  <c:v>17392</c:v>
                </c:pt>
                <c:pt idx="30">
                  <c:v>17737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18-864F-86E0-88F5213D3171}"/>
            </c:ext>
          </c:extLst>
        </c:ser>
        <c:ser>
          <c:idx val="6"/>
          <c:order val="6"/>
          <c:tx>
            <c:strRef>
              <c:f>Hoja1!$K$8</c:f>
              <c:strCache>
                <c:ptCount val="1"/>
                <c:pt idx="0">
                  <c:v>RM + CUN + COZ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Hoja1!$B$39:$B$69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Hoja1!$K$39:$K$69</c:f>
              <c:numCache>
                <c:formatCode>#,##0</c:formatCode>
                <c:ptCount val="31"/>
                <c:pt idx="0">
                  <c:v>26759</c:v>
                </c:pt>
                <c:pt idx="1">
                  <c:v>24985</c:v>
                </c:pt>
                <c:pt idx="2">
                  <c:v>28155</c:v>
                </c:pt>
                <c:pt idx="3">
                  <c:v>36294</c:v>
                </c:pt>
                <c:pt idx="4">
                  <c:v>41474</c:v>
                </c:pt>
                <c:pt idx="5">
                  <c:v>39968</c:v>
                </c:pt>
                <c:pt idx="6">
                  <c:v>36176</c:v>
                </c:pt>
                <c:pt idx="7">
                  <c:v>37591</c:v>
                </c:pt>
                <c:pt idx="8">
                  <c:v>38378</c:v>
                </c:pt>
                <c:pt idx="9">
                  <c:v>39093</c:v>
                </c:pt>
                <c:pt idx="10">
                  <c:v>39794</c:v>
                </c:pt>
                <c:pt idx="11">
                  <c:v>40672</c:v>
                </c:pt>
                <c:pt idx="12">
                  <c:v>42758</c:v>
                </c:pt>
                <c:pt idx="13">
                  <c:v>42590</c:v>
                </c:pt>
                <c:pt idx="14">
                  <c:v>45495</c:v>
                </c:pt>
                <c:pt idx="15">
                  <c:v>42229</c:v>
                </c:pt>
                <c:pt idx="16">
                  <c:v>43229</c:v>
                </c:pt>
                <c:pt idx="17">
                  <c:v>44148</c:v>
                </c:pt>
                <c:pt idx="18">
                  <c:v>42986</c:v>
                </c:pt>
                <c:pt idx="19">
                  <c:v>44178</c:v>
                </c:pt>
                <c:pt idx="20">
                  <c:v>43276</c:v>
                </c:pt>
                <c:pt idx="21">
                  <c:v>44314</c:v>
                </c:pt>
                <c:pt idx="22">
                  <c:v>45247</c:v>
                </c:pt>
                <c:pt idx="23">
                  <c:v>45777</c:v>
                </c:pt>
                <c:pt idx="24">
                  <c:v>47996</c:v>
                </c:pt>
                <c:pt idx="25">
                  <c:v>47252</c:v>
                </c:pt>
                <c:pt idx="26">
                  <c:v>46325</c:v>
                </c:pt>
                <c:pt idx="27">
                  <c:v>45017</c:v>
                </c:pt>
                <c:pt idx="28">
                  <c:v>45606</c:v>
                </c:pt>
                <c:pt idx="29">
                  <c:v>46988</c:v>
                </c:pt>
                <c:pt idx="30">
                  <c:v>48665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18-864F-86E0-88F5213D3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310544"/>
        <c:axId val="9262211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Hoja1!$C$8</c15:sqref>
                        </c15:formulaRef>
                      </c:ext>
                    </c:extLst>
                    <c:strCache>
                      <c:ptCount val="1"/>
                      <c:pt idx="0">
                        <c:v>RIVIERA MAYA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Hoja1!$B$39:$B$69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Hoja1!$C$39:$C$46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0.15140000000000001</c:v>
                      </c:pt>
                      <c:pt idx="1">
                        <c:v>0.1138</c:v>
                      </c:pt>
                      <c:pt idx="2">
                        <c:v>0.11940000000000001</c:v>
                      </c:pt>
                      <c:pt idx="3">
                        <c:v>0.1729</c:v>
                      </c:pt>
                      <c:pt idx="4">
                        <c:v>0.22</c:v>
                      </c:pt>
                      <c:pt idx="5">
                        <c:v>0.20599999999999999</c:v>
                      </c:pt>
                      <c:pt idx="6">
                        <c:v>0.17649999999999999</c:v>
                      </c:pt>
                      <c:pt idx="7">
                        <c:v>0.17960000000000001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A18-864F-86E0-88F5213D317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Hoja1!$E$8</c15:sqref>
                        </c15:formulaRef>
                      </c:ext>
                    </c:extLst>
                    <c:strCache>
                      <c:ptCount val="1"/>
                      <c:pt idx="0">
                        <c:v>CANCUN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Hoja1!$B$39:$B$69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Hoja1!$E$39:$E$46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0.13100000000000001</c:v>
                      </c:pt>
                      <c:pt idx="1">
                        <c:v>0.17</c:v>
                      </c:pt>
                      <c:pt idx="2">
                        <c:v>0.20699999999999999</c:v>
                      </c:pt>
                      <c:pt idx="3">
                        <c:v>0.23300000000000001</c:v>
                      </c:pt>
                      <c:pt idx="4">
                        <c:v>0.22600000000000001</c:v>
                      </c:pt>
                      <c:pt idx="5">
                        <c:v>0.22600000000000001</c:v>
                      </c:pt>
                      <c:pt idx="6">
                        <c:v>0.221</c:v>
                      </c:pt>
                      <c:pt idx="7">
                        <c:v>0.23699999999999999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A18-864F-86E0-88F5213D3171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Hoja1!$I$8</c15:sqref>
                        </c15:formulaRef>
                      </c:ext>
                    </c:extLst>
                    <c:strCache>
                      <c:ptCount val="1"/>
                      <c:pt idx="0">
                        <c:v>Cozumel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Hoja1!$B$39:$B$69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Hoja1!$I$39:$I$46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7.5203892520414137E-2</c:v>
                      </c:pt>
                      <c:pt idx="1">
                        <c:v>9.9685684045833153E-2</c:v>
                      </c:pt>
                      <c:pt idx="2">
                        <c:v>0.13169519807568525</c:v>
                      </c:pt>
                      <c:pt idx="3">
                        <c:v>0.13901716896440255</c:v>
                      </c:pt>
                      <c:pt idx="4">
                        <c:v>0.13502633695619445</c:v>
                      </c:pt>
                      <c:pt idx="5">
                        <c:v>0.15484898111646844</c:v>
                      </c:pt>
                      <c:pt idx="6">
                        <c:v>0.14779999999999999</c:v>
                      </c:pt>
                      <c:pt idx="7">
                        <c:v>0.15720000000000001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A18-864F-86E0-88F5213D317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Hoja1!$J$8</c15:sqref>
                        </c15:formulaRef>
                      </c:ext>
                    </c:extLst>
                    <c:strCache>
                      <c:ptCount val="1"/>
                      <c:pt idx="0">
                        <c:v> COZ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Hoja1!$B$39:$B$69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Hoja1!$J$39:$J$46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711</c:v>
                      </c:pt>
                      <c:pt idx="1">
                        <c:v>1037</c:v>
                      </c:pt>
                      <c:pt idx="2">
                        <c:v>1280</c:v>
                      </c:pt>
                      <c:pt idx="3">
                        <c:v>1453</c:v>
                      </c:pt>
                      <c:pt idx="4">
                        <c:v>1446</c:v>
                      </c:pt>
                      <c:pt idx="5">
                        <c:v>1609</c:v>
                      </c:pt>
                      <c:pt idx="6">
                        <c:v>1639</c:v>
                      </c:pt>
                      <c:pt idx="7">
                        <c:v>1707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A18-864F-86E0-88F5213D3171}"/>
                  </c:ext>
                </c:extLst>
              </c15:ser>
            </c15:filteredLineSeries>
          </c:ext>
        </c:extLst>
      </c:lineChart>
      <c:catAx>
        <c:axId val="3913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26221120"/>
        <c:crosses val="autoZero"/>
        <c:auto val="1"/>
        <c:lblAlgn val="ctr"/>
        <c:lblOffset val="100"/>
        <c:noMultiLvlLbl val="0"/>
      </c:catAx>
      <c:valAx>
        <c:axId val="92622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131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46245084416297E-2"/>
          <c:y val="0.104425585690678"/>
          <c:w val="0.88462241960239396"/>
          <c:h val="0.6443441236512099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Hoja1!$C$93:$C$153</c:f>
              <c:numCache>
                <c:formatCode>General</c:formatCode>
                <c:ptCount val="61"/>
                <c:pt idx="0">
                  <c:v>28</c:v>
                </c:pt>
                <c:pt idx="1">
                  <c:v>23</c:v>
                </c:pt>
                <c:pt idx="2">
                  <c:v>22</c:v>
                </c:pt>
                <c:pt idx="3">
                  <c:v>25</c:v>
                </c:pt>
                <c:pt idx="4">
                  <c:v>31</c:v>
                </c:pt>
                <c:pt idx="5">
                  <c:v>24</c:v>
                </c:pt>
                <c:pt idx="6">
                  <c:v>32</c:v>
                </c:pt>
                <c:pt idx="7">
                  <c:v>30</c:v>
                </c:pt>
                <c:pt idx="8">
                  <c:v>22</c:v>
                </c:pt>
                <c:pt idx="9">
                  <c:v>29</c:v>
                </c:pt>
                <c:pt idx="10">
                  <c:v>32</c:v>
                </c:pt>
                <c:pt idx="11">
                  <c:v>42</c:v>
                </c:pt>
                <c:pt idx="12">
                  <c:v>34</c:v>
                </c:pt>
                <c:pt idx="13">
                  <c:v>36</c:v>
                </c:pt>
                <c:pt idx="14">
                  <c:v>39</c:v>
                </c:pt>
                <c:pt idx="15">
                  <c:v>24</c:v>
                </c:pt>
                <c:pt idx="16">
                  <c:v>33</c:v>
                </c:pt>
                <c:pt idx="17">
                  <c:v>44</c:v>
                </c:pt>
                <c:pt idx="18">
                  <c:v>44</c:v>
                </c:pt>
                <c:pt idx="19">
                  <c:v>40</c:v>
                </c:pt>
                <c:pt idx="20">
                  <c:v>49</c:v>
                </c:pt>
                <c:pt idx="21">
                  <c:v>44</c:v>
                </c:pt>
                <c:pt idx="22">
                  <c:v>27</c:v>
                </c:pt>
                <c:pt idx="23">
                  <c:v>59</c:v>
                </c:pt>
                <c:pt idx="24">
                  <c:v>74</c:v>
                </c:pt>
                <c:pt idx="25">
                  <c:v>72</c:v>
                </c:pt>
                <c:pt idx="26">
                  <c:v>71</c:v>
                </c:pt>
                <c:pt idx="27">
                  <c:v>76</c:v>
                </c:pt>
                <c:pt idx="28">
                  <c:v>74</c:v>
                </c:pt>
                <c:pt idx="29">
                  <c:v>60</c:v>
                </c:pt>
                <c:pt idx="30">
                  <c:v>67</c:v>
                </c:pt>
                <c:pt idx="31">
                  <c:v>74</c:v>
                </c:pt>
                <c:pt idx="32">
                  <c:v>81</c:v>
                </c:pt>
                <c:pt idx="33">
                  <c:v>79</c:v>
                </c:pt>
                <c:pt idx="34">
                  <c:v>83</c:v>
                </c:pt>
                <c:pt idx="35">
                  <c:v>78</c:v>
                </c:pt>
                <c:pt idx="36">
                  <c:v>62</c:v>
                </c:pt>
                <c:pt idx="37">
                  <c:v>69</c:v>
                </c:pt>
                <c:pt idx="38">
                  <c:v>78</c:v>
                </c:pt>
                <c:pt idx="39">
                  <c:v>85</c:v>
                </c:pt>
                <c:pt idx="40">
                  <c:v>82</c:v>
                </c:pt>
                <c:pt idx="41">
                  <c:v>91</c:v>
                </c:pt>
                <c:pt idx="42">
                  <c:v>86</c:v>
                </c:pt>
                <c:pt idx="43">
                  <c:v>65</c:v>
                </c:pt>
                <c:pt idx="44">
                  <c:v>72</c:v>
                </c:pt>
                <c:pt idx="45">
                  <c:v>81</c:v>
                </c:pt>
                <c:pt idx="46">
                  <c:v>94</c:v>
                </c:pt>
                <c:pt idx="47">
                  <c:v>88</c:v>
                </c:pt>
                <c:pt idx="48">
                  <c:v>92</c:v>
                </c:pt>
                <c:pt idx="49">
                  <c:v>84</c:v>
                </c:pt>
                <c:pt idx="50">
                  <c:v>65</c:v>
                </c:pt>
                <c:pt idx="51">
                  <c:v>71</c:v>
                </c:pt>
                <c:pt idx="52">
                  <c:v>79</c:v>
                </c:pt>
                <c:pt idx="53">
                  <c:v>94</c:v>
                </c:pt>
                <c:pt idx="54">
                  <c:v>101</c:v>
                </c:pt>
                <c:pt idx="55">
                  <c:v>95</c:v>
                </c:pt>
                <c:pt idx="56">
                  <c:v>96</c:v>
                </c:pt>
                <c:pt idx="57">
                  <c:v>73</c:v>
                </c:pt>
                <c:pt idx="58">
                  <c:v>84</c:v>
                </c:pt>
                <c:pt idx="59">
                  <c:v>97</c:v>
                </c:pt>
                <c:pt idx="60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BD-6B4F-B9E3-968253A63B04}"/>
            </c:ext>
          </c:extLst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BD-6B4F-B9E3-968253A63B04}"/>
            </c:ext>
          </c:extLst>
        </c:ser>
        <c:ser>
          <c:idx val="2"/>
          <c:order val="2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BD-6B4F-B9E3-968253A63B04}"/>
            </c:ext>
          </c:extLst>
        </c:ser>
        <c:ser>
          <c:idx val="3"/>
          <c:order val="3"/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BD-6B4F-B9E3-968253A63B04}"/>
            </c:ext>
          </c:extLst>
        </c:ser>
        <c:ser>
          <c:idx val="4"/>
          <c:order val="4"/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BD-6B4F-B9E3-968253A63B04}"/>
            </c:ext>
          </c:extLst>
        </c:ser>
        <c:ser>
          <c:idx val="5"/>
          <c:order val="5"/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Hoja1!$C$12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BD-6B4F-B9E3-968253A63B04}"/>
            </c:ext>
          </c:extLst>
        </c:ser>
        <c:ser>
          <c:idx val="6"/>
          <c:order val="6"/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Hoja1!$C$13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BD-6B4F-B9E3-968253A63B04}"/>
            </c:ext>
          </c:extLst>
        </c:ser>
        <c:ser>
          <c:idx val="7"/>
          <c:order val="7"/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Hoja1!$C$14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BD-6B4F-B9E3-968253A63B04}"/>
            </c:ext>
          </c:extLst>
        </c:ser>
        <c:ser>
          <c:idx val="8"/>
          <c:order val="8"/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Hoja1!$C$15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BD-6B4F-B9E3-968253A63B04}"/>
            </c:ext>
          </c:extLst>
        </c:ser>
        <c:ser>
          <c:idx val="9"/>
          <c:order val="9"/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Hoja1!$C$16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BD-6B4F-B9E3-968253A63B04}"/>
            </c:ext>
          </c:extLst>
        </c:ser>
        <c:ser>
          <c:idx val="10"/>
          <c:order val="10"/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Hoja1!$C$17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BD-6B4F-B9E3-968253A63B04}"/>
            </c:ext>
          </c:extLst>
        </c:ser>
        <c:ser>
          <c:idx val="11"/>
          <c:order val="11"/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Hoja1!$C$18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BD-6B4F-B9E3-968253A63B04}"/>
            </c:ext>
          </c:extLst>
        </c:ser>
        <c:ser>
          <c:idx val="12"/>
          <c:order val="12"/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Hoja1!$C$19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BD-6B4F-B9E3-968253A63B04}"/>
            </c:ext>
          </c:extLst>
        </c:ser>
        <c:ser>
          <c:idx val="13"/>
          <c:order val="13"/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Hoja1!$C$20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EBD-6B4F-B9E3-968253A63B04}"/>
            </c:ext>
          </c:extLst>
        </c:ser>
        <c:ser>
          <c:idx val="14"/>
          <c:order val="14"/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Hoja1!$C$21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EBD-6B4F-B9E3-968253A63B04}"/>
            </c:ext>
          </c:extLst>
        </c:ser>
        <c:ser>
          <c:idx val="15"/>
          <c:order val="15"/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Hoja1!$C$22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EBD-6B4F-B9E3-968253A63B04}"/>
            </c:ext>
          </c:extLst>
        </c:ser>
        <c:ser>
          <c:idx val="16"/>
          <c:order val="16"/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Hoja1!$C$23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EBD-6B4F-B9E3-968253A63B04}"/>
            </c:ext>
          </c:extLst>
        </c:ser>
        <c:ser>
          <c:idx val="17"/>
          <c:order val="17"/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Hoja1!$C$24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EBD-6B4F-B9E3-968253A63B04}"/>
            </c:ext>
          </c:extLst>
        </c:ser>
        <c:ser>
          <c:idx val="18"/>
          <c:order val="18"/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Hoja1!$C$25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EBD-6B4F-B9E3-968253A63B04}"/>
            </c:ext>
          </c:extLst>
        </c:ser>
        <c:ser>
          <c:idx val="19"/>
          <c:order val="19"/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Hoja1!$C$26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EBD-6B4F-B9E3-968253A63B04}"/>
            </c:ext>
          </c:extLst>
        </c:ser>
        <c:ser>
          <c:idx val="20"/>
          <c:order val="20"/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Hoja1!$C$27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9EBD-6B4F-B9E3-968253A63B04}"/>
            </c:ext>
          </c:extLst>
        </c:ser>
        <c:ser>
          <c:idx val="21"/>
          <c:order val="21"/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Hoja1!$C$28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EBD-6B4F-B9E3-968253A63B04}"/>
            </c:ext>
          </c:extLst>
        </c:ser>
        <c:ser>
          <c:idx val="22"/>
          <c:order val="22"/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Hoja1!$C$29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9EBD-6B4F-B9E3-968253A63B04}"/>
            </c:ext>
          </c:extLst>
        </c:ser>
        <c:ser>
          <c:idx val="23"/>
          <c:order val="23"/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Hoja1!$C$30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EBD-6B4F-B9E3-968253A63B04}"/>
            </c:ext>
          </c:extLst>
        </c:ser>
        <c:ser>
          <c:idx val="24"/>
          <c:order val="24"/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Hoja1!$C$31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EBD-6B4F-B9E3-968253A63B04}"/>
            </c:ext>
          </c:extLst>
        </c:ser>
        <c:ser>
          <c:idx val="25"/>
          <c:order val="25"/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Hoja1!$C$32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EBD-6B4F-B9E3-968253A63B04}"/>
            </c:ext>
          </c:extLst>
        </c:ser>
        <c:ser>
          <c:idx val="26"/>
          <c:order val="26"/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Hoja1!$C$33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EBD-6B4F-B9E3-968253A63B04}"/>
            </c:ext>
          </c:extLst>
        </c:ser>
        <c:ser>
          <c:idx val="27"/>
          <c:order val="27"/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Hoja1!$C$34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EBD-6B4F-B9E3-968253A63B04}"/>
            </c:ext>
          </c:extLst>
        </c:ser>
        <c:ser>
          <c:idx val="28"/>
          <c:order val="28"/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Hoja1!$C$35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9EBD-6B4F-B9E3-968253A63B04}"/>
            </c:ext>
          </c:extLst>
        </c:ser>
        <c:ser>
          <c:idx val="29"/>
          <c:order val="29"/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Hoja1!$C$36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EBD-6B4F-B9E3-968253A63B04}"/>
            </c:ext>
          </c:extLst>
        </c:ser>
        <c:ser>
          <c:idx val="30"/>
          <c:order val="30"/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Hoja1!$C$37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9EBD-6B4F-B9E3-968253A63B04}"/>
            </c:ext>
          </c:extLst>
        </c:ser>
        <c:ser>
          <c:idx val="31"/>
          <c:order val="31"/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Hoja1!$C$38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EBD-6B4F-B9E3-968253A63B04}"/>
            </c:ext>
          </c:extLst>
        </c:ser>
        <c:ser>
          <c:idx val="32"/>
          <c:order val="32"/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Hoja1!$C$39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9EBD-6B4F-B9E3-968253A63B04}"/>
            </c:ext>
          </c:extLst>
        </c:ser>
        <c:ser>
          <c:idx val="33"/>
          <c:order val="33"/>
          <c:spPr>
            <a:ln w="381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Hoja1!$C$40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9EBD-6B4F-B9E3-968253A63B04}"/>
            </c:ext>
          </c:extLst>
        </c:ser>
        <c:ser>
          <c:idx val="34"/>
          <c:order val="34"/>
          <c:spPr>
            <a:ln w="381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Hoja1!$C$41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9EBD-6B4F-B9E3-968253A63B04}"/>
            </c:ext>
          </c:extLst>
        </c:ser>
        <c:ser>
          <c:idx val="35"/>
          <c:order val="35"/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Hoja1!$C$42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9EBD-6B4F-B9E3-968253A63B04}"/>
            </c:ext>
          </c:extLst>
        </c:ser>
        <c:ser>
          <c:idx val="36"/>
          <c:order val="36"/>
          <c:spPr>
            <a:ln w="38100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Hoja1!$C$43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9EBD-6B4F-B9E3-968253A63B04}"/>
            </c:ext>
          </c:extLst>
        </c:ser>
        <c:ser>
          <c:idx val="37"/>
          <c:order val="37"/>
          <c:spPr>
            <a:ln w="38100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EBD-6B4F-B9E3-968253A63B04}"/>
            </c:ext>
          </c:extLst>
        </c:ser>
        <c:ser>
          <c:idx val="38"/>
          <c:order val="38"/>
          <c:spPr>
            <a:ln w="38100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Hoja1!$C$45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9EBD-6B4F-B9E3-968253A63B04}"/>
            </c:ext>
          </c:extLst>
        </c:ser>
        <c:ser>
          <c:idx val="39"/>
          <c:order val="39"/>
          <c:spPr>
            <a:ln w="38100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9EBD-6B4F-B9E3-968253A63B04}"/>
            </c:ext>
          </c:extLst>
        </c:ser>
        <c:ser>
          <c:idx val="40"/>
          <c:order val="40"/>
          <c:spPr>
            <a:ln w="38100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9EBD-6B4F-B9E3-968253A63B04}"/>
            </c:ext>
          </c:extLst>
        </c:ser>
        <c:ser>
          <c:idx val="41"/>
          <c:order val="41"/>
          <c:spPr>
            <a:ln w="38100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Hoja1!$C$48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9EBD-6B4F-B9E3-968253A63B04}"/>
            </c:ext>
          </c:extLst>
        </c:ser>
        <c:ser>
          <c:idx val="42"/>
          <c:order val="42"/>
          <c:spPr>
            <a:ln w="38100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Hoja1!$C$49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9EBD-6B4F-B9E3-968253A63B04}"/>
            </c:ext>
          </c:extLst>
        </c:ser>
        <c:ser>
          <c:idx val="43"/>
          <c:order val="43"/>
          <c:spPr>
            <a:ln w="38100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Hoja1!$C$50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9EBD-6B4F-B9E3-968253A63B04}"/>
            </c:ext>
          </c:extLst>
        </c:ser>
        <c:ser>
          <c:idx val="44"/>
          <c:order val="44"/>
          <c:spPr>
            <a:ln w="38100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Hoja1!$C$51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9EBD-6B4F-B9E3-968253A63B04}"/>
            </c:ext>
          </c:extLst>
        </c:ser>
        <c:ser>
          <c:idx val="45"/>
          <c:order val="45"/>
          <c:spPr>
            <a:ln w="38100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9EBD-6B4F-B9E3-968253A63B04}"/>
            </c:ext>
          </c:extLst>
        </c:ser>
        <c:ser>
          <c:idx val="46"/>
          <c:order val="46"/>
          <c:spPr>
            <a:ln w="38100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9EBD-6B4F-B9E3-968253A63B04}"/>
            </c:ext>
          </c:extLst>
        </c:ser>
        <c:ser>
          <c:idx val="47"/>
          <c:order val="47"/>
          <c:spPr>
            <a:ln w="38100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9EBD-6B4F-B9E3-968253A63B04}"/>
            </c:ext>
          </c:extLst>
        </c:ser>
        <c:ser>
          <c:idx val="48"/>
          <c:order val="48"/>
          <c:spPr>
            <a:ln w="38100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Hoja1!$C$55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9EBD-6B4F-B9E3-968253A63B04}"/>
            </c:ext>
          </c:extLst>
        </c:ser>
        <c:ser>
          <c:idx val="49"/>
          <c:order val="49"/>
          <c:spPr>
            <a:ln w="38100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9EBD-6B4F-B9E3-968253A63B04}"/>
            </c:ext>
          </c:extLst>
        </c:ser>
        <c:ser>
          <c:idx val="50"/>
          <c:order val="50"/>
          <c:spPr>
            <a:ln w="38100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Hoja1!$C$57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9EBD-6B4F-B9E3-968253A63B04}"/>
            </c:ext>
          </c:extLst>
        </c:ser>
        <c:ser>
          <c:idx val="51"/>
          <c:order val="51"/>
          <c:spPr>
            <a:ln w="38100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Hoja1!$C$58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9EBD-6B4F-B9E3-968253A63B04}"/>
            </c:ext>
          </c:extLst>
        </c:ser>
        <c:ser>
          <c:idx val="52"/>
          <c:order val="52"/>
          <c:spPr>
            <a:ln w="38100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Hoja1!$C$59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9EBD-6B4F-B9E3-968253A63B04}"/>
            </c:ext>
          </c:extLst>
        </c:ser>
        <c:ser>
          <c:idx val="53"/>
          <c:order val="53"/>
          <c:spPr>
            <a:ln w="38100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Hoja1!$C$60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9EBD-6B4F-B9E3-968253A63B04}"/>
            </c:ext>
          </c:extLst>
        </c:ser>
        <c:ser>
          <c:idx val="54"/>
          <c:order val="54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9EBD-6B4F-B9E3-968253A63B04}"/>
            </c:ext>
          </c:extLst>
        </c:ser>
        <c:ser>
          <c:idx val="55"/>
          <c:order val="55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9EBD-6B4F-B9E3-968253A63B04}"/>
            </c:ext>
          </c:extLst>
        </c:ser>
        <c:ser>
          <c:idx val="56"/>
          <c:order val="56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9EBD-6B4F-B9E3-968253A63B04}"/>
            </c:ext>
          </c:extLst>
        </c:ser>
        <c:ser>
          <c:idx val="57"/>
          <c:order val="57"/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9EBD-6B4F-B9E3-968253A63B04}"/>
            </c:ext>
          </c:extLst>
        </c:ser>
        <c:ser>
          <c:idx val="58"/>
          <c:order val="58"/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9EBD-6B4F-B9E3-968253A63B04}"/>
            </c:ext>
          </c:extLst>
        </c:ser>
        <c:ser>
          <c:idx val="59"/>
          <c:order val="59"/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9EBD-6B4F-B9E3-968253A63B04}"/>
            </c:ext>
          </c:extLst>
        </c:ser>
        <c:ser>
          <c:idx val="60"/>
          <c:order val="60"/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Hoja1!$C$67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9EBD-6B4F-B9E3-968253A63B04}"/>
            </c:ext>
          </c:extLst>
        </c:ser>
        <c:ser>
          <c:idx val="61"/>
          <c:order val="61"/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9EBD-6B4F-B9E3-968253A63B04}"/>
            </c:ext>
          </c:extLst>
        </c:ser>
        <c:ser>
          <c:idx val="62"/>
          <c:order val="62"/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Hoja1!$C$69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9EBD-6B4F-B9E3-968253A63B04}"/>
            </c:ext>
          </c:extLst>
        </c:ser>
        <c:ser>
          <c:idx val="63"/>
          <c:order val="63"/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Hoja1!$C$70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9EBD-6B4F-B9E3-968253A63B04}"/>
            </c:ext>
          </c:extLst>
        </c:ser>
        <c:ser>
          <c:idx val="64"/>
          <c:order val="64"/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9EBD-6B4F-B9E3-968253A63B04}"/>
            </c:ext>
          </c:extLst>
        </c:ser>
        <c:ser>
          <c:idx val="65"/>
          <c:order val="65"/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9EBD-6B4F-B9E3-968253A63B04}"/>
            </c:ext>
          </c:extLst>
        </c:ser>
        <c:ser>
          <c:idx val="66"/>
          <c:order val="66"/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9EBD-6B4F-B9E3-968253A63B04}"/>
            </c:ext>
          </c:extLst>
        </c:ser>
        <c:ser>
          <c:idx val="67"/>
          <c:order val="67"/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9EBD-6B4F-B9E3-968253A63B04}"/>
            </c:ext>
          </c:extLst>
        </c:ser>
        <c:ser>
          <c:idx val="68"/>
          <c:order val="68"/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9EBD-6B4F-B9E3-968253A63B04}"/>
            </c:ext>
          </c:extLst>
        </c:ser>
        <c:ser>
          <c:idx val="69"/>
          <c:order val="69"/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Hoja1!$C$76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9EBD-6B4F-B9E3-968253A63B04}"/>
            </c:ext>
          </c:extLst>
        </c:ser>
        <c:ser>
          <c:idx val="70"/>
          <c:order val="70"/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Hoja1!$C$77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9EBD-6B4F-B9E3-968253A63B04}"/>
            </c:ext>
          </c:extLst>
        </c:ser>
        <c:ser>
          <c:idx val="71"/>
          <c:order val="71"/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Hoja1!$C$78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9EBD-6B4F-B9E3-968253A63B04}"/>
            </c:ext>
          </c:extLst>
        </c:ser>
        <c:ser>
          <c:idx val="72"/>
          <c:order val="72"/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Hoja1!$C$79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9EBD-6B4F-B9E3-968253A63B04}"/>
            </c:ext>
          </c:extLst>
        </c:ser>
        <c:ser>
          <c:idx val="73"/>
          <c:order val="73"/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Hoja1!$C$80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9EBD-6B4F-B9E3-968253A63B04}"/>
            </c:ext>
          </c:extLst>
        </c:ser>
        <c:ser>
          <c:idx val="74"/>
          <c:order val="74"/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9EBD-6B4F-B9E3-968253A63B04}"/>
            </c:ext>
          </c:extLst>
        </c:ser>
        <c:ser>
          <c:idx val="75"/>
          <c:order val="75"/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9EBD-6B4F-B9E3-968253A63B04}"/>
            </c:ext>
          </c:extLst>
        </c:ser>
        <c:ser>
          <c:idx val="76"/>
          <c:order val="76"/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9EBD-6B4F-B9E3-968253A63B04}"/>
            </c:ext>
          </c:extLst>
        </c:ser>
        <c:ser>
          <c:idx val="77"/>
          <c:order val="77"/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9EBD-6B4F-B9E3-968253A63B04}"/>
            </c:ext>
          </c:extLst>
        </c:ser>
        <c:ser>
          <c:idx val="78"/>
          <c:order val="78"/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9EBD-6B4F-B9E3-968253A63B04}"/>
            </c:ext>
          </c:extLst>
        </c:ser>
        <c:ser>
          <c:idx val="79"/>
          <c:order val="79"/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9EBD-6B4F-B9E3-968253A63B04}"/>
            </c:ext>
          </c:extLst>
        </c:ser>
        <c:ser>
          <c:idx val="80"/>
          <c:order val="80"/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9EBD-6B4F-B9E3-968253A63B04}"/>
            </c:ext>
          </c:extLst>
        </c:ser>
        <c:ser>
          <c:idx val="81"/>
          <c:order val="81"/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Hoja1!$C$88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9EBD-6B4F-B9E3-968253A63B04}"/>
            </c:ext>
          </c:extLst>
        </c:ser>
        <c:ser>
          <c:idx val="82"/>
          <c:order val="82"/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Hoja1!$C$89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9EBD-6B4F-B9E3-968253A63B04}"/>
            </c:ext>
          </c:extLst>
        </c:ser>
        <c:ser>
          <c:idx val="83"/>
          <c:order val="83"/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Hoja1!$C$90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9EBD-6B4F-B9E3-968253A63B04}"/>
            </c:ext>
          </c:extLst>
        </c:ser>
        <c:ser>
          <c:idx val="84"/>
          <c:order val="84"/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9EBD-6B4F-B9E3-968253A63B04}"/>
            </c:ext>
          </c:extLst>
        </c:ser>
        <c:ser>
          <c:idx val="85"/>
          <c:order val="85"/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9EBD-6B4F-B9E3-968253A63B04}"/>
            </c:ext>
          </c:extLst>
        </c:ser>
        <c:ser>
          <c:idx val="86"/>
          <c:order val="86"/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Hoja1!$C$93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9EBD-6B4F-B9E3-968253A63B04}"/>
            </c:ext>
          </c:extLst>
        </c:ser>
        <c:ser>
          <c:idx val="87"/>
          <c:order val="87"/>
          <c:spPr>
            <a:ln w="381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9EBD-6B4F-B9E3-968253A63B04}"/>
            </c:ext>
          </c:extLst>
        </c:ser>
        <c:ser>
          <c:idx val="88"/>
          <c:order val="88"/>
          <c:spPr>
            <a:ln w="381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9EBD-6B4F-B9E3-968253A63B04}"/>
            </c:ext>
          </c:extLst>
        </c:ser>
        <c:ser>
          <c:idx val="89"/>
          <c:order val="89"/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9EBD-6B4F-B9E3-968253A63B04}"/>
            </c:ext>
          </c:extLst>
        </c:ser>
        <c:ser>
          <c:idx val="90"/>
          <c:order val="90"/>
          <c:spPr>
            <a:ln w="38100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Hoja1!$C$97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9EBD-6B4F-B9E3-968253A63B04}"/>
            </c:ext>
          </c:extLst>
        </c:ser>
        <c:ser>
          <c:idx val="91"/>
          <c:order val="91"/>
          <c:spPr>
            <a:ln w="38100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9EBD-6B4F-B9E3-968253A63B04}"/>
            </c:ext>
          </c:extLst>
        </c:ser>
        <c:ser>
          <c:idx val="92"/>
          <c:order val="92"/>
          <c:spPr>
            <a:ln w="38100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Hoja1!$C$99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9EBD-6B4F-B9E3-968253A63B04}"/>
            </c:ext>
          </c:extLst>
        </c:ser>
        <c:ser>
          <c:idx val="93"/>
          <c:order val="93"/>
          <c:spPr>
            <a:ln w="38100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Hoja1!$C$100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9EBD-6B4F-B9E3-968253A63B04}"/>
            </c:ext>
          </c:extLst>
        </c:ser>
        <c:ser>
          <c:idx val="94"/>
          <c:order val="94"/>
          <c:spPr>
            <a:ln w="38100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9EBD-6B4F-B9E3-968253A63B04}"/>
            </c:ext>
          </c:extLst>
        </c:ser>
        <c:ser>
          <c:idx val="95"/>
          <c:order val="95"/>
          <c:spPr>
            <a:ln w="38100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9EBD-6B4F-B9E3-968253A63B04}"/>
            </c:ext>
          </c:extLst>
        </c:ser>
        <c:ser>
          <c:idx val="96"/>
          <c:order val="96"/>
          <c:spPr>
            <a:ln w="38100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Hoja1!$C$103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9EBD-6B4F-B9E3-968253A63B04}"/>
            </c:ext>
          </c:extLst>
        </c:ser>
        <c:ser>
          <c:idx val="97"/>
          <c:order val="97"/>
          <c:spPr>
            <a:ln w="38100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Hoja1!$C$104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9EBD-6B4F-B9E3-968253A63B04}"/>
            </c:ext>
          </c:extLst>
        </c:ser>
        <c:ser>
          <c:idx val="98"/>
          <c:order val="98"/>
          <c:spPr>
            <a:ln w="38100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9EBD-6B4F-B9E3-968253A63B04}"/>
            </c:ext>
          </c:extLst>
        </c:ser>
        <c:ser>
          <c:idx val="99"/>
          <c:order val="99"/>
          <c:spPr>
            <a:ln w="38100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Hoja1!$C$106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9EBD-6B4F-B9E3-968253A63B04}"/>
            </c:ext>
          </c:extLst>
        </c:ser>
        <c:ser>
          <c:idx val="100"/>
          <c:order val="100"/>
          <c:spPr>
            <a:ln w="38100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Hoja1!$C$107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9EBD-6B4F-B9E3-968253A63B04}"/>
            </c:ext>
          </c:extLst>
        </c:ser>
        <c:ser>
          <c:idx val="101"/>
          <c:order val="101"/>
          <c:spPr>
            <a:ln w="38100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9EBD-6B4F-B9E3-968253A63B04}"/>
            </c:ext>
          </c:extLst>
        </c:ser>
        <c:ser>
          <c:idx val="102"/>
          <c:order val="102"/>
          <c:spPr>
            <a:ln w="38100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Hoja1!$C$109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9EBD-6B4F-B9E3-968253A63B04}"/>
            </c:ext>
          </c:extLst>
        </c:ser>
        <c:ser>
          <c:idx val="103"/>
          <c:order val="103"/>
          <c:spPr>
            <a:ln w="38100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9EBD-6B4F-B9E3-968253A63B04}"/>
            </c:ext>
          </c:extLst>
        </c:ser>
        <c:ser>
          <c:idx val="104"/>
          <c:order val="104"/>
          <c:spPr>
            <a:ln w="38100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Hoja1!$C$111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9EBD-6B4F-B9E3-968253A63B04}"/>
            </c:ext>
          </c:extLst>
        </c:ser>
        <c:ser>
          <c:idx val="105"/>
          <c:order val="105"/>
          <c:spPr>
            <a:ln w="38100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9EBD-6B4F-B9E3-968253A63B04}"/>
            </c:ext>
          </c:extLst>
        </c:ser>
        <c:ser>
          <c:idx val="106"/>
          <c:order val="106"/>
          <c:spPr>
            <a:ln w="38100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Hoja1!$C$113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9EBD-6B4F-B9E3-968253A63B04}"/>
            </c:ext>
          </c:extLst>
        </c:ser>
        <c:ser>
          <c:idx val="107"/>
          <c:order val="107"/>
          <c:spPr>
            <a:ln w="38100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Hoja1!$C$114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9EBD-6B4F-B9E3-968253A63B04}"/>
            </c:ext>
          </c:extLst>
        </c:ser>
        <c:ser>
          <c:idx val="108"/>
          <c:order val="108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9EBD-6B4F-B9E3-968253A63B04}"/>
            </c:ext>
          </c:extLst>
        </c:ser>
        <c:ser>
          <c:idx val="109"/>
          <c:order val="109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Hoja1!$C$116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9EBD-6B4F-B9E3-968253A63B04}"/>
            </c:ext>
          </c:extLst>
        </c:ser>
        <c:ser>
          <c:idx val="110"/>
          <c:order val="110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Hoja1!$C$117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9EBD-6B4F-B9E3-968253A63B04}"/>
            </c:ext>
          </c:extLst>
        </c:ser>
        <c:ser>
          <c:idx val="111"/>
          <c:order val="111"/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Hoja1!$A$93:$A$153</c:f>
              <c:numCache>
                <c:formatCode>[$-F800]dddd\,\ mmmm\ dd\,\ yyyy</c:formatCode>
                <c:ptCount val="61"/>
                <c:pt idx="0">
                  <c:v>43990</c:v>
                </c:pt>
                <c:pt idx="1">
                  <c:v>43991</c:v>
                </c:pt>
                <c:pt idx="2">
                  <c:v>43992</c:v>
                </c:pt>
                <c:pt idx="3">
                  <c:v>43993</c:v>
                </c:pt>
                <c:pt idx="4">
                  <c:v>43994</c:v>
                </c:pt>
                <c:pt idx="5">
                  <c:v>43995</c:v>
                </c:pt>
                <c:pt idx="6">
                  <c:v>43996</c:v>
                </c:pt>
                <c:pt idx="7">
                  <c:v>43997</c:v>
                </c:pt>
                <c:pt idx="8">
                  <c:v>43998</c:v>
                </c:pt>
                <c:pt idx="9">
                  <c:v>43999</c:v>
                </c:pt>
                <c:pt idx="10">
                  <c:v>44000</c:v>
                </c:pt>
                <c:pt idx="11">
                  <c:v>44001</c:v>
                </c:pt>
                <c:pt idx="12">
                  <c:v>44002</c:v>
                </c:pt>
                <c:pt idx="13">
                  <c:v>44003</c:v>
                </c:pt>
                <c:pt idx="14">
                  <c:v>44004</c:v>
                </c:pt>
                <c:pt idx="15">
                  <c:v>44005</c:v>
                </c:pt>
                <c:pt idx="16">
                  <c:v>44006</c:v>
                </c:pt>
                <c:pt idx="17">
                  <c:v>44007</c:v>
                </c:pt>
                <c:pt idx="18">
                  <c:v>44008</c:v>
                </c:pt>
                <c:pt idx="19">
                  <c:v>44009</c:v>
                </c:pt>
                <c:pt idx="20">
                  <c:v>44010</c:v>
                </c:pt>
                <c:pt idx="21">
                  <c:v>44011</c:v>
                </c:pt>
                <c:pt idx="22">
                  <c:v>44012</c:v>
                </c:pt>
                <c:pt idx="23">
                  <c:v>44013</c:v>
                </c:pt>
                <c:pt idx="24">
                  <c:v>44014</c:v>
                </c:pt>
                <c:pt idx="25">
                  <c:v>44015</c:v>
                </c:pt>
                <c:pt idx="26">
                  <c:v>44016</c:v>
                </c:pt>
                <c:pt idx="27">
                  <c:v>44017</c:v>
                </c:pt>
                <c:pt idx="28">
                  <c:v>44018</c:v>
                </c:pt>
                <c:pt idx="29">
                  <c:v>44019</c:v>
                </c:pt>
                <c:pt idx="30">
                  <c:v>44020</c:v>
                </c:pt>
                <c:pt idx="31">
                  <c:v>44021</c:v>
                </c:pt>
                <c:pt idx="32">
                  <c:v>44022</c:v>
                </c:pt>
                <c:pt idx="33">
                  <c:v>44023</c:v>
                </c:pt>
                <c:pt idx="34">
                  <c:v>44024</c:v>
                </c:pt>
                <c:pt idx="35">
                  <c:v>44025</c:v>
                </c:pt>
                <c:pt idx="36">
                  <c:v>44026</c:v>
                </c:pt>
                <c:pt idx="37">
                  <c:v>44027</c:v>
                </c:pt>
                <c:pt idx="38">
                  <c:v>44028</c:v>
                </c:pt>
                <c:pt idx="39">
                  <c:v>44029</c:v>
                </c:pt>
                <c:pt idx="40">
                  <c:v>44030</c:v>
                </c:pt>
                <c:pt idx="41">
                  <c:v>44031</c:v>
                </c:pt>
                <c:pt idx="42">
                  <c:v>44032</c:v>
                </c:pt>
                <c:pt idx="43">
                  <c:v>44033</c:v>
                </c:pt>
                <c:pt idx="44">
                  <c:v>44034</c:v>
                </c:pt>
                <c:pt idx="45">
                  <c:v>44035</c:v>
                </c:pt>
                <c:pt idx="46">
                  <c:v>44036</c:v>
                </c:pt>
                <c:pt idx="47">
                  <c:v>44037</c:v>
                </c:pt>
                <c:pt idx="48">
                  <c:v>44038</c:v>
                </c:pt>
                <c:pt idx="49">
                  <c:v>44039</c:v>
                </c:pt>
                <c:pt idx="50">
                  <c:v>44040</c:v>
                </c:pt>
                <c:pt idx="51">
                  <c:v>44041</c:v>
                </c:pt>
                <c:pt idx="52">
                  <c:v>44042</c:v>
                </c:pt>
                <c:pt idx="53">
                  <c:v>44043</c:v>
                </c:pt>
                <c:pt idx="54">
                  <c:v>44044</c:v>
                </c:pt>
                <c:pt idx="55">
                  <c:v>44045</c:v>
                </c:pt>
                <c:pt idx="56">
                  <c:v>44046</c:v>
                </c:pt>
                <c:pt idx="57">
                  <c:v>44047</c:v>
                </c:pt>
                <c:pt idx="58">
                  <c:v>44048</c:v>
                </c:pt>
                <c:pt idx="59">
                  <c:v>44049</c:v>
                </c:pt>
                <c:pt idx="60">
                  <c:v>44050</c:v>
                </c:pt>
              </c:numCache>
            </c:numRef>
          </c:cat>
          <c:val>
            <c:numRef>
              <c:f>Hoja1!$C$118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9EBD-6B4F-B9E3-968253A63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9364608"/>
        <c:axId val="-2077745616"/>
      </c:lineChart>
      <c:catAx>
        <c:axId val="-2079364608"/>
        <c:scaling>
          <c:orientation val="minMax"/>
          <c:max val="61"/>
        </c:scaling>
        <c:delete val="0"/>
        <c:axPos val="b"/>
        <c:numFmt formatCode="[$-F800]dddd\,\ mmmm\ dd\,\ 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077745616"/>
        <c:crosses val="autoZero"/>
        <c:auto val="0"/>
        <c:lblAlgn val="ctr"/>
        <c:lblOffset val="100"/>
        <c:tickLblSkip val="7"/>
        <c:noMultiLvlLbl val="1"/>
      </c:catAx>
      <c:valAx>
        <c:axId val="-2077745616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07936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8-8340-AD0F-0128884F28B8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8-8340-AD0F-0128884F28B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8-8340-AD0F-0128884F28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8-8340-AD0F-0128884F28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38-8340-AD0F-0128884F28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38-8340-AD0F-0128884F28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38-8340-AD0F-0128884F28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38-8340-AD0F-0128884F28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10861A8-A934-45A3-B154-3B365BFE2D5E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038-8340-AD0F-0128884F28B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D411E46-629D-4629-977C-31ED1C243CFC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038-8340-AD0F-0128884F28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A145EF2-2F50-49F7-AF59-862A0271ACCA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038-8340-AD0F-0128884F28B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ACD509F-9A4B-4730-9EAC-CB722BE9BCC2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038-8340-AD0F-0128884F28B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8870669-E99F-44FB-8BFF-B0D66D4502E8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038-8340-AD0F-0128884F28B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0152016-D7FB-4500-918F-44701B2067F3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038-8340-AD0F-0128884F28B8}"/>
                </c:ext>
              </c:extLst>
            </c:dLbl>
            <c:dLbl>
              <c:idx val="6"/>
              <c:layout>
                <c:manualLayout>
                  <c:x val="3.140383308655749E-3"/>
                  <c:y val="5.8150884297902862E-3"/>
                </c:manualLayout>
              </c:layout>
              <c:tx>
                <c:rich>
                  <a:bodyPr rot="480000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5E84CB-5705-4CF9-B765-6AFA671B25B3}" type="CELLRANGE">
                      <a:rPr lang="en-US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s-MX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480000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433372006421103E-2"/>
                      <c:h val="3.413456908286897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038-8340-AD0F-0128884F28B8}"/>
                </c:ext>
              </c:extLst>
            </c:dLbl>
            <c:dLbl>
              <c:idx val="7"/>
              <c:layout>
                <c:manualLayout>
                  <c:x val="6.2796786276295971E-4"/>
                  <c:y val="1.0661071768111943E-2"/>
                </c:manualLayout>
              </c:layout>
              <c:tx>
                <c:rich>
                  <a:bodyPr rot="510000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662339-8E0F-4483-A84B-E9C8E6D02495}" type="CELLRANGE">
                      <a:rPr lang="en-US" sz="1400" dirty="0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s-MX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510000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3921104922757681E-2"/>
                      <c:h val="3.219620627293887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038-8340-AD0F-0128884F28B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.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DataLabelsRange val="1"/>
              </c:ext>
            </c:extLst>
          </c:dLbls>
          <c:cat>
            <c:strRef>
              <c:f>Hoja1!$A$2:$A$9</c:f>
              <c:strCache>
                <c:ptCount val="8"/>
                <c:pt idx="0">
                  <c:v>REDES SOCIALES</c:v>
                </c:pt>
                <c:pt idx="1">
                  <c:v>SITIOS ESPECIALIZADOS DE VIAJE / BLOG</c:v>
                </c:pt>
                <c:pt idx="2">
                  <c:v>PUBLICIDAD EN INTERNET</c:v>
                </c:pt>
                <c:pt idx="3">
                  <c:v>AGENCIA DE VIAJES</c:v>
                </c:pt>
                <c:pt idx="4">
                  <c:v>YOUTUBE</c:v>
                </c:pt>
                <c:pt idx="5">
                  <c:v>INFLUENCERS EN LINEA</c:v>
                </c:pt>
                <c:pt idx="6">
                  <c:v>REVISTA / IMPRESO</c:v>
                </c:pt>
                <c:pt idx="7">
                  <c:v>TELEVISION Y RADIO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37.350597609561753</c:v>
                </c:pt>
                <c:pt idx="1">
                  <c:v>28.386454183266935</c:v>
                </c:pt>
                <c:pt idx="2">
                  <c:v>27.39043824701195</c:v>
                </c:pt>
                <c:pt idx="3">
                  <c:v>20.318725099601593</c:v>
                </c:pt>
                <c:pt idx="4">
                  <c:v>12.450199203187251</c:v>
                </c:pt>
                <c:pt idx="5">
                  <c:v>7.3705179282868531</c:v>
                </c:pt>
                <c:pt idx="6">
                  <c:v>3.6852589641434266</c:v>
                </c:pt>
                <c:pt idx="7">
                  <c:v>2.5896414342629481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Hoja1!$B$2:$B$9</c15:f>
                <c15:dlblRangeCache>
                  <c:ptCount val="8"/>
                  <c:pt idx="0">
                    <c:v>37.4</c:v>
                  </c:pt>
                  <c:pt idx="1">
                    <c:v>28.4</c:v>
                  </c:pt>
                  <c:pt idx="2">
                    <c:v>27.4</c:v>
                  </c:pt>
                  <c:pt idx="3">
                    <c:v>20.3</c:v>
                  </c:pt>
                  <c:pt idx="4">
                    <c:v>12.5</c:v>
                  </c:pt>
                  <c:pt idx="5">
                    <c:v>7.4</c:v>
                  </c:pt>
                  <c:pt idx="6">
                    <c:v>3.7</c:v>
                  </c:pt>
                  <c:pt idx="7">
                    <c:v>2.6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6038-8340-AD0F-0128884F28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9916668579693"/>
          <c:y val="2.4822596157811176E-2"/>
          <c:w val="0.83589093455154839"/>
          <c:h val="0.866107569819688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y 2 días</c:v>
                </c:pt>
              </c:strCache>
            </c:strRef>
          </c:tx>
          <c:spPr>
            <a:solidFill>
              <a:srgbClr val="C0504D"/>
            </a:solidFill>
            <a:ln w="25352">
              <a:noFill/>
            </a:ln>
          </c:spPr>
          <c:invertIfNegative val="0"/>
          <c:dLbls>
            <c:numFmt formatCode="#,##0.0" sourceLinked="0"/>
            <c:spPr>
              <a:noFill/>
              <a:ln w="253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6-054C-94B3-B6FD5E96E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y 4 días</c:v>
                </c:pt>
              </c:strCache>
            </c:strRef>
          </c:tx>
          <c:spPr>
            <a:solidFill>
              <a:srgbClr val="1F497D"/>
            </a:solidFill>
            <a:ln w="25352">
              <a:noFill/>
            </a:ln>
          </c:spPr>
          <c:invertIfNegative val="0"/>
          <c:dLbls>
            <c:numFmt formatCode="#,##0.0" sourceLinked="0"/>
            <c:spPr>
              <a:noFill/>
              <a:ln w="253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</c:v>
                </c:pt>
                <c:pt idx="1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96-054C-94B3-B6FD5E96E0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a 7 días</c:v>
                </c:pt>
              </c:strCache>
            </c:strRef>
          </c:tx>
          <c:spPr>
            <a:solidFill>
              <a:srgbClr val="9BBB59"/>
            </a:solidFill>
            <a:ln w="25352">
              <a:noFill/>
            </a:ln>
          </c:spPr>
          <c:invertIfNegative val="0"/>
          <c:dLbls>
            <c:spPr>
              <a:noFill/>
              <a:ln w="253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32.1</c:v>
                </c:pt>
                <c:pt idx="1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96-054C-94B3-B6FD5E96E0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Más de 7 días</c:v>
                </c:pt>
              </c:strCache>
            </c:strRef>
          </c:tx>
          <c:spPr>
            <a:solidFill>
              <a:srgbClr val="8064A2"/>
            </a:solidFill>
            <a:ln w="25352">
              <a:noFill/>
            </a:ln>
          </c:spPr>
          <c:invertIfNegative val="0"/>
          <c:dLbls>
            <c:numFmt formatCode="#,##0.0" sourceLinked="0"/>
            <c:spPr>
              <a:noFill/>
              <a:ln w="253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39.5</c:v>
                </c:pt>
                <c:pt idx="1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96-054C-94B3-B6FD5E96E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2612160"/>
        <c:axId val="232612720"/>
      </c:barChart>
      <c:catAx>
        <c:axId val="232612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50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2612720"/>
        <c:crosses val="autoZero"/>
        <c:auto val="1"/>
        <c:lblAlgn val="ctr"/>
        <c:lblOffset val="100"/>
        <c:noMultiLvlLbl val="0"/>
      </c:catAx>
      <c:valAx>
        <c:axId val="232612720"/>
        <c:scaling>
          <c:orientation val="minMax"/>
        </c:scaling>
        <c:delete val="0"/>
        <c:axPos val="b"/>
        <c:majorGridlines>
          <c:spPr>
            <a:ln w="9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ln w="950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2612160"/>
        <c:crosses val="autoZero"/>
        <c:crossBetween val="between"/>
      </c:valAx>
      <c:spPr>
        <a:noFill/>
        <a:ln w="25352">
          <a:noFill/>
        </a:ln>
      </c:spPr>
    </c:plotArea>
    <c:legend>
      <c:legendPos val="b"/>
      <c:layout/>
      <c:overlay val="0"/>
      <c:spPr>
        <a:noFill/>
        <a:ln w="2535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5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609605767375147"/>
          <c:y val="5.1205380189850755E-2"/>
          <c:w val="0.72045442467332665"/>
          <c:h val="0.8392179705080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Primera vez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35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52.5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0-8F46-965A-C4F725274D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veces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35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20</c:v>
                </c:pt>
                <c:pt idx="1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30-8F46-965A-C4F725274D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veces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35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10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30-8F46-965A-C4F725274DC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 veces y más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35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Julio 2019</c:v>
                </c:pt>
                <c:pt idx="1">
                  <c:v>Julio 2020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17.5</c:v>
                </c:pt>
                <c:pt idx="1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30-8F46-965A-C4F725274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997888"/>
        <c:axId val="234998448"/>
      </c:barChart>
      <c:catAx>
        <c:axId val="234997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09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4" b="1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4998448"/>
        <c:crosses val="autoZero"/>
        <c:auto val="1"/>
        <c:lblAlgn val="ctr"/>
        <c:lblOffset val="100"/>
        <c:noMultiLvlLbl val="0"/>
      </c:catAx>
      <c:valAx>
        <c:axId val="234998448"/>
        <c:scaling>
          <c:orientation val="minMax"/>
        </c:scaling>
        <c:delete val="0"/>
        <c:axPos val="b"/>
        <c:majorGridlines>
          <c:spPr>
            <a:ln w="9493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 w="9509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4997888"/>
        <c:crosses val="autoZero"/>
        <c:crossBetween val="between"/>
      </c:valAx>
      <c:spPr>
        <a:noFill/>
        <a:ln w="25358">
          <a:noFill/>
        </a:ln>
        <a:effectLst/>
      </c:spPr>
    </c:plotArea>
    <c:legend>
      <c:legendPos val="b"/>
      <c:layout>
        <c:manualLayout>
          <c:xMode val="edge"/>
          <c:yMode val="edge"/>
          <c:x val="0.2366009282671423"/>
          <c:y val="0.9261290373626121"/>
          <c:w val="0.61200018622985419"/>
          <c:h val="7.2153568549750247E-2"/>
        </c:manualLayout>
      </c:layout>
      <c:overlay val="0"/>
      <c:spPr>
        <a:noFill/>
        <a:ln w="25358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96" b="1">
          <a:solidFill>
            <a:schemeClr val="tx1">
              <a:lumMod val="90000"/>
              <a:lumOff val="10000"/>
            </a:schemeClr>
          </a:solidFill>
        </a:defRPr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00727A"/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8-1245-8785-27833460A55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8-1245-8785-27833460A55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8-1245-8785-27833460A551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8-1245-8785-27833460A551}"/>
              </c:ext>
            </c:extLst>
          </c:dPt>
          <c:dLbls>
            <c:dLbl>
              <c:idx val="0"/>
              <c:layout>
                <c:manualLayout>
                  <c:x val="0.18497235914783325"/>
                  <c:y val="-9.2704255751563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E8-1245-8785-27833460A5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E8-1245-8785-27833460A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1"/>
                <c:pt idx="0">
                  <c:v>Otra pernocta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8.6</c:v>
                </c:pt>
                <c:pt idx="1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E8-1245-8785-27833460A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00727A"/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1-E04C-B7B1-4BCB6B73284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F1-E04C-B7B1-4BCB6B73284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F1-E04C-B7B1-4BCB6B7328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F1-E04C-B7B1-4BCB6B73284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1-E04C-B7B1-4BCB6B7328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F1-E04C-B7B1-4BCB6B7328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1"/>
                <c:pt idx="0">
                  <c:v>Otra pernocta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2.1</c:v>
                </c:pt>
                <c:pt idx="1">
                  <c:v>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F1-E04C-B7B1-4BCB6B732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349">
          <a:noFill/>
        </a:ln>
      </c:spPr>
    </c:sideWall>
    <c:backWall>
      <c:thickness val="0"/>
      <c:spPr>
        <a:noFill/>
        <a:ln w="25349">
          <a:noFill/>
        </a:ln>
      </c:spPr>
    </c:backWall>
    <c:plotArea>
      <c:layout>
        <c:manualLayout>
          <c:layoutTarget val="inner"/>
          <c:xMode val="edge"/>
          <c:yMode val="edge"/>
          <c:x val="0.16155888578443822"/>
          <c:y val="0.13567044363357017"/>
          <c:w val="0.67688222843112356"/>
          <c:h val="0.7676835029767620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12">
                <a:solidFill>
                  <a:srgbClr val="B1D4D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3-A946-9B9F-01FE5B9EC83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3-A946-9B9F-01FE5B9EC838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D3-A946-9B9F-01FE5B9EC838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1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D3-A946-9B9F-01FE5B9EC838}"/>
              </c:ext>
            </c:extLst>
          </c:dPt>
          <c:dLbls>
            <c:dLbl>
              <c:idx val="0"/>
              <c:layout>
                <c:manualLayout>
                  <c:x val="-0.25806451612903225"/>
                  <c:y val="7.31707317073170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D3-A946-9B9F-01FE5B9EC8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3-A946-9B9F-01FE5B9EC838}"/>
                </c:ext>
              </c:extLst>
            </c:dLbl>
            <c:numFmt formatCode="0.0%" sourceLinked="0"/>
            <c:spPr>
              <a:solidFill>
                <a:srgbClr val="FFFFFF"/>
              </a:solidFill>
              <a:ln>
                <a:solidFill>
                  <a:srgbClr val="00385D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D3-A946-9B9F-01FE5B9EC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82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AE514-5557-674F-A08D-C24103EC1E1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13/08/2020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C66FB-D2FA-0248-80D2-B1FD1A44BDFE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6692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" y="2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" y="5514849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" y="3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962222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40830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E514-5557-674F-A08D-C24103EC1E14}" type="datetimeFigureOut">
              <a:rPr lang="es-ES" smtClean="0"/>
              <a:pPr/>
              <a:t>13/08/2020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66FB-D2FA-0248-80D2-B1FD1A44BDFE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AEAC8D9-CED6-2D4E-914C-5E7A72A689E9}"/>
              </a:ext>
            </a:extLst>
          </p:cNvPr>
          <p:cNvGrpSpPr/>
          <p:nvPr userDrawn="1"/>
        </p:nvGrpSpPr>
        <p:grpSpPr>
          <a:xfrm>
            <a:off x="-1" y="0"/>
            <a:ext cx="12039601" cy="6858000"/>
            <a:chOff x="2760643" y="1074104"/>
            <a:chExt cx="6645082" cy="418198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A1EE810-932A-864E-9FA4-87CBF11FE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46" r="22844"/>
            <a:stretch/>
          </p:blipFill>
          <p:spPr>
            <a:xfrm>
              <a:off x="2760643" y="1074104"/>
              <a:ext cx="6645082" cy="4181989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58E9CCF-205B-5849-A6D0-7FA18B9C4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0643" y="2373193"/>
              <a:ext cx="6469082" cy="288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29766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4" r:id="rId8"/>
    <p:sldLayoutId id="214748366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8048C4E-7BD1-46A5-B2F2-6AD408DAAD47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‹Nº›</a:t>
            </a:fld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28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>
    <p:fade thruBlk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7320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63" y="2734620"/>
            <a:ext cx="7170474" cy="13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47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1852" y="1506502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44848" y="832471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oogle Shape;359;p5">
            <a:extLst>
              <a:ext uri="{FF2B5EF4-FFF2-40B4-BE49-F238E27FC236}">
                <a16:creationId xmlns:a16="http://schemas.microsoft.com/office/drawing/2014/main" id="{B247C713-550C-2747-A78F-6DDFB43A4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648418"/>
              </p:ext>
            </p:extLst>
          </p:nvPr>
        </p:nvGraphicFramePr>
        <p:xfrm>
          <a:off x="1562986" y="1401699"/>
          <a:ext cx="8628958" cy="43276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43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0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9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29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México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47.0%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EUA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50.4%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Canadá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1.1%</a:t>
                      </a:r>
                      <a:endParaRPr sz="22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Estados de México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Estados en EUA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Provincias de Canadá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i="0" u="none" strike="noStrike" cap="none" dirty="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Ciudad de México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Texas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Ontario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Nuevo León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Florida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Quebec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i="0" u="none" strike="noStrike" cap="none" dirty="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Jalisco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California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Alberta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Estado de México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Illinois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Manitoba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 i="0" u="none" strike="noStrike" cap="none" dirty="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Chihuahua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Quintana Roo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Ohio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 i="0" u="none" strike="noStrike" cap="none" dirty="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Coahuila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Georgia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600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Querètaro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Oklahoma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600" i="0" u="none" strike="noStrike" cap="none" dirty="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Tamaulipas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Massachusetts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i="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i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Baja California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Indiana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9023B038-C854-D946-82AD-638E6B3BE16C}"/>
              </a:ext>
            </a:extLst>
          </p:cNvPr>
          <p:cNvSpPr/>
          <p:nvPr/>
        </p:nvSpPr>
        <p:spPr>
          <a:xfrm>
            <a:off x="0" y="27914"/>
            <a:ext cx="3424518" cy="830997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PROCEDENCIA </a:t>
            </a:r>
          </a:p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Julio 2020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993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0684" y="1464559"/>
            <a:ext cx="2498167" cy="1748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234211" y="831208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365;p6">
            <a:extLst>
              <a:ext uri="{FF2B5EF4-FFF2-40B4-BE49-F238E27FC236}">
                <a16:creationId xmlns:a16="http://schemas.microsoft.com/office/drawing/2014/main" id="{C7C492A8-B509-ED4D-84C2-50790F7A72AE}"/>
              </a:ext>
            </a:extLst>
          </p:cNvPr>
          <p:cNvGrpSpPr/>
          <p:nvPr/>
        </p:nvGrpSpPr>
        <p:grpSpPr>
          <a:xfrm>
            <a:off x="117572" y="1505239"/>
            <a:ext cx="5797859" cy="4935224"/>
            <a:chOff x="3158992" y="749238"/>
            <a:chExt cx="6456608" cy="5495961"/>
          </a:xfrm>
        </p:grpSpPr>
        <p:pic>
          <p:nvPicPr>
            <p:cNvPr id="10" name="Google Shape;366;p6">
              <a:extLst>
                <a:ext uri="{FF2B5EF4-FFF2-40B4-BE49-F238E27FC236}">
                  <a16:creationId xmlns:a16="http://schemas.microsoft.com/office/drawing/2014/main" id="{CA60F47A-2594-5545-A637-9FCEA22EBB22}"/>
                </a:ext>
              </a:extLst>
            </p:cNvPr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l="19106" t="11392" r="19536" b="18968"/>
            <a:stretch/>
          </p:blipFill>
          <p:spPr>
            <a:xfrm>
              <a:off x="3158992" y="749238"/>
              <a:ext cx="6456608" cy="5495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67;p6">
              <a:extLst>
                <a:ext uri="{FF2B5EF4-FFF2-40B4-BE49-F238E27FC236}">
                  <a16:creationId xmlns:a16="http://schemas.microsoft.com/office/drawing/2014/main" id="{F76FCC40-B32C-5C40-A703-A54FAE0A4ABE}"/>
                </a:ext>
              </a:extLst>
            </p:cNvPr>
            <p:cNvSpPr/>
            <p:nvPr/>
          </p:nvSpPr>
          <p:spPr>
            <a:xfrm>
              <a:off x="4644572" y="901610"/>
              <a:ext cx="3251200" cy="1043226"/>
            </a:xfrm>
            <a:prstGeom prst="rect">
              <a:avLst/>
            </a:prstGeom>
            <a:solidFill>
              <a:srgbClr val="4099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 err="1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Baby</a:t>
              </a:r>
              <a:r>
                <a:rPr lang="es-MX" sz="1200" b="1" i="0" u="none" strike="noStrike" cap="none" dirty="0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MX" sz="1200" b="1" i="0" u="none" strike="noStrike" cap="none" dirty="0" err="1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boomers</a:t>
              </a:r>
              <a:r>
                <a:rPr lang="es-MX" sz="1200" b="1" i="0" u="none" strike="noStrike" cap="none" dirty="0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 (60 años y más)</a:t>
              </a:r>
              <a:endParaRPr sz="1200" dirty="0"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6.4% de los turistas</a:t>
              </a:r>
              <a:endParaRPr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68;p6">
              <a:extLst>
                <a:ext uri="{FF2B5EF4-FFF2-40B4-BE49-F238E27FC236}">
                  <a16:creationId xmlns:a16="http://schemas.microsoft.com/office/drawing/2014/main" id="{92AF7F8A-708D-9E4A-BD54-2FD3B92DCFEE}"/>
                </a:ext>
              </a:extLst>
            </p:cNvPr>
            <p:cNvSpPr/>
            <p:nvPr/>
          </p:nvSpPr>
          <p:spPr>
            <a:xfrm>
              <a:off x="4891314" y="2225001"/>
              <a:ext cx="3359432" cy="1214885"/>
            </a:xfrm>
            <a:prstGeom prst="rect">
              <a:avLst/>
            </a:prstGeom>
            <a:solidFill>
              <a:srgbClr val="2FC5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00385D"/>
                  </a:solidFill>
                  <a:latin typeface="Arial"/>
                  <a:ea typeface="Arial"/>
                  <a:cs typeface="Arial"/>
                  <a:sym typeface="Arial"/>
                </a:rPr>
                <a:t>Generación X (40 – 59 años)</a:t>
              </a:r>
              <a:endParaRPr sz="1200" dirty="0"/>
            </a:p>
            <a:p>
              <a:pPr marL="0" marR="0" lvl="0" indent="0" algn="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dirty="0">
                  <a:solidFill>
                    <a:srgbClr val="FFFFFF"/>
                  </a:solidFill>
                </a:rPr>
                <a:t>32.5</a:t>
              </a: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% de los turistas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40 a 49 años 19.9%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50 a 59 años 12.6%</a:t>
              </a:r>
              <a:endParaRPr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9;p6">
              <a:extLst>
                <a:ext uri="{FF2B5EF4-FFF2-40B4-BE49-F238E27FC236}">
                  <a16:creationId xmlns:a16="http://schemas.microsoft.com/office/drawing/2014/main" id="{2701D044-3B9A-B049-87E0-068461745BAD}"/>
                </a:ext>
              </a:extLst>
            </p:cNvPr>
            <p:cNvSpPr/>
            <p:nvPr/>
          </p:nvSpPr>
          <p:spPr>
            <a:xfrm>
              <a:off x="4644572" y="3609940"/>
              <a:ext cx="3251200" cy="1216310"/>
            </a:xfrm>
            <a:prstGeom prst="rect">
              <a:avLst/>
            </a:prstGeom>
            <a:solidFill>
              <a:srgbClr val="114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 err="1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Millenials</a:t>
              </a:r>
              <a:r>
                <a:rPr lang="es-MX" sz="1200" b="1" i="0" u="none" strike="noStrike" cap="none" dirty="0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 (20 a 39 años)</a:t>
              </a:r>
              <a:endParaRPr sz="1200" dirty="0"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38.3% de los turistas</a:t>
              </a:r>
              <a:endParaRPr sz="12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20 a 29 años 18.7%</a:t>
              </a:r>
              <a:endParaRPr sz="12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30 a 39 años 19.6%</a:t>
              </a:r>
              <a:endParaRPr sz="1200" dirty="0"/>
            </a:p>
          </p:txBody>
        </p:sp>
        <p:sp>
          <p:nvSpPr>
            <p:cNvPr id="14" name="Google Shape;370;p6">
              <a:extLst>
                <a:ext uri="{FF2B5EF4-FFF2-40B4-BE49-F238E27FC236}">
                  <a16:creationId xmlns:a16="http://schemas.microsoft.com/office/drawing/2014/main" id="{AD05035F-DFFB-ED40-B6BA-EC8721E34615}"/>
                </a:ext>
              </a:extLst>
            </p:cNvPr>
            <p:cNvSpPr/>
            <p:nvPr/>
          </p:nvSpPr>
          <p:spPr>
            <a:xfrm>
              <a:off x="4891314" y="4963248"/>
              <a:ext cx="3359432" cy="1214885"/>
            </a:xfrm>
            <a:prstGeom prst="rect">
              <a:avLst/>
            </a:prstGeom>
            <a:solidFill>
              <a:srgbClr val="2387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00385D"/>
                  </a:solidFill>
                  <a:latin typeface="Arial"/>
                  <a:ea typeface="Arial"/>
                  <a:cs typeface="Arial"/>
                  <a:sym typeface="Arial"/>
                </a:rPr>
                <a:t>Generación Z (0 – 19 años)</a:t>
              </a:r>
              <a:endParaRPr sz="1200" dirty="0"/>
            </a:p>
            <a:p>
              <a:pPr marL="0" marR="0" lvl="0" indent="0" algn="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22.8% de los turistas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-Hasta los 12 años 12.6%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13 a 19 años 10.2%</a:t>
              </a:r>
              <a:endParaRPr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FB90EC5-6984-444D-BFDA-FF964A510566}"/>
              </a:ext>
            </a:extLst>
          </p:cNvPr>
          <p:cNvSpPr/>
          <p:nvPr/>
        </p:nvSpPr>
        <p:spPr>
          <a:xfrm>
            <a:off x="-1" y="234106"/>
            <a:ext cx="2707341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Rango de Edad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" name="Google Shape;365;p6">
            <a:extLst>
              <a:ext uri="{FF2B5EF4-FFF2-40B4-BE49-F238E27FC236}">
                <a16:creationId xmlns:a16="http://schemas.microsoft.com/office/drawing/2014/main" id="{42B7D2C9-2608-6641-926B-4FC373B25F28}"/>
              </a:ext>
            </a:extLst>
          </p:cNvPr>
          <p:cNvGrpSpPr/>
          <p:nvPr/>
        </p:nvGrpSpPr>
        <p:grpSpPr>
          <a:xfrm>
            <a:off x="5915431" y="1380293"/>
            <a:ext cx="6091430" cy="5185116"/>
            <a:chOff x="3158992" y="749238"/>
            <a:chExt cx="6456608" cy="5495961"/>
          </a:xfrm>
        </p:grpSpPr>
        <p:pic>
          <p:nvPicPr>
            <p:cNvPr id="17" name="Google Shape;366;p6">
              <a:extLst>
                <a:ext uri="{FF2B5EF4-FFF2-40B4-BE49-F238E27FC236}">
                  <a16:creationId xmlns:a16="http://schemas.microsoft.com/office/drawing/2014/main" id="{1805164D-4C39-CD4B-AF36-2C31277EB02B}"/>
                </a:ext>
              </a:extLst>
            </p:cNvPr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l="19106" t="11392" r="19536" b="18968"/>
            <a:stretch/>
          </p:blipFill>
          <p:spPr>
            <a:xfrm>
              <a:off x="3158992" y="749238"/>
              <a:ext cx="6456608" cy="5495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67;p6">
              <a:extLst>
                <a:ext uri="{FF2B5EF4-FFF2-40B4-BE49-F238E27FC236}">
                  <a16:creationId xmlns:a16="http://schemas.microsoft.com/office/drawing/2014/main" id="{2C12E7D7-A591-4845-8977-7AC802BF1581}"/>
                </a:ext>
              </a:extLst>
            </p:cNvPr>
            <p:cNvSpPr/>
            <p:nvPr/>
          </p:nvSpPr>
          <p:spPr>
            <a:xfrm>
              <a:off x="4644572" y="901610"/>
              <a:ext cx="3251200" cy="1043226"/>
            </a:xfrm>
            <a:prstGeom prst="rect">
              <a:avLst/>
            </a:prstGeom>
            <a:solidFill>
              <a:srgbClr val="4099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 err="1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Baby</a:t>
              </a:r>
              <a:r>
                <a:rPr lang="es-MX" sz="1200" b="1" i="0" u="none" strike="noStrike" cap="none" dirty="0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MX" sz="1200" b="1" i="0" u="none" strike="noStrike" cap="none" dirty="0" err="1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boomers</a:t>
              </a:r>
              <a:r>
                <a:rPr lang="es-MX" sz="1200" b="1" i="0" u="none" strike="noStrike" cap="none" dirty="0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 (60 años y más)</a:t>
              </a:r>
              <a:endParaRPr sz="1200" dirty="0"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4.0% de los turistas</a:t>
              </a:r>
              <a:endParaRPr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8;p6">
              <a:extLst>
                <a:ext uri="{FF2B5EF4-FFF2-40B4-BE49-F238E27FC236}">
                  <a16:creationId xmlns:a16="http://schemas.microsoft.com/office/drawing/2014/main" id="{23FB3412-B2B2-C342-9C75-BA38841F460C}"/>
                </a:ext>
              </a:extLst>
            </p:cNvPr>
            <p:cNvSpPr/>
            <p:nvPr/>
          </p:nvSpPr>
          <p:spPr>
            <a:xfrm>
              <a:off x="4891314" y="2225001"/>
              <a:ext cx="3359432" cy="1214885"/>
            </a:xfrm>
            <a:prstGeom prst="rect">
              <a:avLst/>
            </a:prstGeom>
            <a:solidFill>
              <a:srgbClr val="2FC5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00385D"/>
                  </a:solidFill>
                  <a:latin typeface="Arial"/>
                  <a:ea typeface="Arial"/>
                  <a:cs typeface="Arial"/>
                  <a:sym typeface="Arial"/>
                </a:rPr>
                <a:t>Generación X (40 – 59 años)</a:t>
              </a:r>
              <a:endParaRPr sz="1200" dirty="0"/>
            </a:p>
            <a:p>
              <a:pPr marL="0" marR="0" lvl="0" indent="0" algn="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30.4% de los turistas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40 a 49 años 19.5%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50 a 59 años 10.9%</a:t>
              </a:r>
              <a:endParaRPr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9;p6">
              <a:extLst>
                <a:ext uri="{FF2B5EF4-FFF2-40B4-BE49-F238E27FC236}">
                  <a16:creationId xmlns:a16="http://schemas.microsoft.com/office/drawing/2014/main" id="{7E9B98AC-85AF-6840-BF5E-073AD3F4362A}"/>
                </a:ext>
              </a:extLst>
            </p:cNvPr>
            <p:cNvSpPr/>
            <p:nvPr/>
          </p:nvSpPr>
          <p:spPr>
            <a:xfrm>
              <a:off x="4644572" y="3609940"/>
              <a:ext cx="3251200" cy="1216310"/>
            </a:xfrm>
            <a:prstGeom prst="rect">
              <a:avLst/>
            </a:prstGeom>
            <a:solidFill>
              <a:srgbClr val="114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 err="1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Millenials</a:t>
              </a:r>
              <a:r>
                <a:rPr lang="es-MX" sz="1200" b="1" i="0" u="none" strike="noStrike" cap="none" dirty="0">
                  <a:solidFill>
                    <a:srgbClr val="F5990A"/>
                  </a:solidFill>
                  <a:latin typeface="Arial"/>
                  <a:ea typeface="Arial"/>
                  <a:cs typeface="Arial"/>
                  <a:sym typeface="Arial"/>
                </a:rPr>
                <a:t> (20 a 39 años)</a:t>
              </a:r>
              <a:endParaRPr sz="1200" dirty="0"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46.5% de los turistas</a:t>
              </a:r>
              <a:endParaRPr sz="12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20 a 29 años 22.9%</a:t>
              </a:r>
              <a:endParaRPr sz="12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30 a 39 años 23.6%</a:t>
              </a:r>
              <a:endParaRPr sz="1200" dirty="0"/>
            </a:p>
          </p:txBody>
        </p:sp>
        <p:sp>
          <p:nvSpPr>
            <p:cNvPr id="21" name="Google Shape;370;p6">
              <a:extLst>
                <a:ext uri="{FF2B5EF4-FFF2-40B4-BE49-F238E27FC236}">
                  <a16:creationId xmlns:a16="http://schemas.microsoft.com/office/drawing/2014/main" id="{B8139700-E0BC-1B4C-83CF-18F4E8E2E4A4}"/>
                </a:ext>
              </a:extLst>
            </p:cNvPr>
            <p:cNvSpPr/>
            <p:nvPr/>
          </p:nvSpPr>
          <p:spPr>
            <a:xfrm>
              <a:off x="4891314" y="4963248"/>
              <a:ext cx="3359432" cy="1214885"/>
            </a:xfrm>
            <a:prstGeom prst="rect">
              <a:avLst/>
            </a:prstGeom>
            <a:solidFill>
              <a:srgbClr val="2387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00385D"/>
                  </a:solidFill>
                  <a:latin typeface="Arial"/>
                  <a:ea typeface="Arial"/>
                  <a:cs typeface="Arial"/>
                  <a:sym typeface="Arial"/>
                </a:rPr>
                <a:t>Generación Z (0 – 19 años)</a:t>
              </a:r>
              <a:endParaRPr sz="1200" dirty="0"/>
            </a:p>
            <a:p>
              <a:pPr marL="0" marR="0" lvl="0" indent="0" algn="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19.0% de los turistas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-Hasta los 12 años 11.9%</a:t>
              </a:r>
              <a:endParaRPr sz="1200"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-De 13 a 19 años 7.1%</a:t>
              </a:r>
              <a:endParaRPr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7316988" y="834139"/>
            <a:ext cx="6850080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echa abajo 1"/>
          <p:cNvSpPr/>
          <p:nvPr/>
        </p:nvSpPr>
        <p:spPr>
          <a:xfrm rot="10800000">
            <a:off x="4978109" y="4118046"/>
            <a:ext cx="618565" cy="7709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991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3359" y="1496004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175724" y="854959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Julio 2020</a:t>
            </a:r>
            <a:endParaRPr lang="es-ES" sz="2000" b="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oogle Shape;398;p8">
            <a:extLst>
              <a:ext uri="{FF2B5EF4-FFF2-40B4-BE49-F238E27FC236}">
                <a16:creationId xmlns:a16="http://schemas.microsoft.com/office/drawing/2014/main" id="{B7C998CA-45EF-2749-8DBF-82029A430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015937"/>
              </p:ext>
            </p:extLst>
          </p:nvPr>
        </p:nvGraphicFramePr>
        <p:xfrm>
          <a:off x="1732052" y="869418"/>
          <a:ext cx="8727895" cy="548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391;p8">
            <a:extLst>
              <a:ext uri="{FF2B5EF4-FFF2-40B4-BE49-F238E27FC236}">
                <a16:creationId xmlns:a16="http://schemas.microsoft.com/office/drawing/2014/main" id="{F4F7E5E3-994D-6345-8923-6E0748895148}"/>
              </a:ext>
            </a:extLst>
          </p:cNvPr>
          <p:cNvSpPr txBox="1"/>
          <p:nvPr/>
        </p:nvSpPr>
        <p:spPr>
          <a:xfrm>
            <a:off x="9863884" y="5270481"/>
            <a:ext cx="19410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Multivariable</a:t>
            </a:r>
            <a:r>
              <a:rPr lang="es-MX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MX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respuestas sobre el 100% de los turistas</a:t>
            </a:r>
            <a:endParaRPr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C3FA0E-F92B-A349-A773-CB01308B7E7D}"/>
              </a:ext>
            </a:extLst>
          </p:cNvPr>
          <p:cNvSpPr/>
          <p:nvPr/>
        </p:nvSpPr>
        <p:spPr>
          <a:xfrm>
            <a:off x="0" y="234106"/>
            <a:ext cx="2362184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INSPIRACIÓN</a:t>
            </a:r>
          </a:p>
        </p:txBody>
      </p:sp>
    </p:spTree>
    <p:extLst>
      <p:ext uri="{BB962C8B-B14F-4D97-AF65-F5344CB8AC3E}">
        <p14:creationId xmlns:p14="http://schemas.microsoft.com/office/powerpoint/2010/main" val="1988836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8267" y="1508676"/>
            <a:ext cx="2498167" cy="1857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ct 73">
            <a:extLst>
              <a:ext uri="{FF2B5EF4-FFF2-40B4-BE49-F238E27FC236}">
                <a16:creationId xmlns:a16="http://schemas.microsoft.com/office/drawing/2014/main" id="{F428B84B-6FCD-524B-BB4F-C834FD7E0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83684"/>
              </p:ext>
            </p:extLst>
          </p:nvPr>
        </p:nvGraphicFramePr>
        <p:xfrm>
          <a:off x="1739900" y="1061697"/>
          <a:ext cx="8712200" cy="401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410;p9">
            <a:extLst>
              <a:ext uri="{FF2B5EF4-FFF2-40B4-BE49-F238E27FC236}">
                <a16:creationId xmlns:a16="http://schemas.microsoft.com/office/drawing/2014/main" id="{BF49733D-3B5F-F64F-B784-E2134B65E181}"/>
              </a:ext>
            </a:extLst>
          </p:cNvPr>
          <p:cNvSpPr txBox="1"/>
          <p:nvPr/>
        </p:nvSpPr>
        <p:spPr>
          <a:xfrm>
            <a:off x="7525643" y="5191493"/>
            <a:ext cx="4105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r">
              <a:buClr>
                <a:schemeClr val="dk2"/>
              </a:buClr>
              <a:buSzPts val="1800"/>
            </a:pP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Julio 2020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Estancia media:  </a:t>
            </a: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6.7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 de grupo:  </a:t>
            </a: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endParaRPr dirty="0"/>
          </a:p>
        </p:txBody>
      </p:sp>
      <p:sp>
        <p:nvSpPr>
          <p:cNvPr id="12" name="Google Shape;414;p9">
            <a:extLst>
              <a:ext uri="{FF2B5EF4-FFF2-40B4-BE49-F238E27FC236}">
                <a16:creationId xmlns:a16="http://schemas.microsoft.com/office/drawing/2014/main" id="{2F30C71B-BDCA-9747-9B4E-F90949330335}"/>
              </a:ext>
            </a:extLst>
          </p:cNvPr>
          <p:cNvSpPr txBox="1"/>
          <p:nvPr/>
        </p:nvSpPr>
        <p:spPr>
          <a:xfrm>
            <a:off x="1030849" y="5191493"/>
            <a:ext cx="4105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Julio 2019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Estancia media:  </a:t>
            </a: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6.1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 de grupo:  </a:t>
            </a: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3.4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endParaRPr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8F83B6-44AB-C84A-962A-106820976CAB}"/>
              </a:ext>
            </a:extLst>
          </p:cNvPr>
          <p:cNvSpPr/>
          <p:nvPr/>
        </p:nvSpPr>
        <p:spPr>
          <a:xfrm>
            <a:off x="99167" y="7210"/>
            <a:ext cx="3578470" cy="830997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Estancia y ta</a:t>
            </a:r>
            <a:r>
              <a:rPr lang="es-MX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maño del grupo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Flecha abajo 13"/>
          <p:cNvSpPr/>
          <p:nvPr/>
        </p:nvSpPr>
        <p:spPr>
          <a:xfrm rot="10800000">
            <a:off x="9233585" y="5110408"/>
            <a:ext cx="455537" cy="3854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abajo 15"/>
          <p:cNvSpPr/>
          <p:nvPr/>
        </p:nvSpPr>
        <p:spPr>
          <a:xfrm>
            <a:off x="7926462" y="5729341"/>
            <a:ext cx="455537" cy="3854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320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1350" y="1450844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149385" y="807202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447;p10">
            <a:extLst>
              <a:ext uri="{FF2B5EF4-FFF2-40B4-BE49-F238E27FC236}">
                <a16:creationId xmlns:a16="http://schemas.microsoft.com/office/drawing/2014/main" id="{08E7EEE9-3AE8-C44C-AC45-C03793B754EE}"/>
              </a:ext>
            </a:extLst>
          </p:cNvPr>
          <p:cNvGrpSpPr/>
          <p:nvPr/>
        </p:nvGrpSpPr>
        <p:grpSpPr>
          <a:xfrm>
            <a:off x="3506664" y="652297"/>
            <a:ext cx="6745165" cy="5265737"/>
            <a:chOff x="3578145" y="817438"/>
            <a:chExt cx="5143657" cy="5265752"/>
          </a:xfrm>
        </p:grpSpPr>
        <p:grpSp>
          <p:nvGrpSpPr>
            <p:cNvPr id="13" name="Google Shape;448;p10">
              <a:extLst>
                <a:ext uri="{FF2B5EF4-FFF2-40B4-BE49-F238E27FC236}">
                  <a16:creationId xmlns:a16="http://schemas.microsoft.com/office/drawing/2014/main" id="{C30FF8C1-B91F-F143-BB76-1F053B60EED0}"/>
                </a:ext>
              </a:extLst>
            </p:cNvPr>
            <p:cNvGrpSpPr/>
            <p:nvPr/>
          </p:nvGrpSpPr>
          <p:grpSpPr>
            <a:xfrm>
              <a:off x="3578145" y="830138"/>
              <a:ext cx="5143657" cy="5253052"/>
              <a:chOff x="5706313" y="722167"/>
              <a:chExt cx="5413648" cy="5400783"/>
            </a:xfrm>
          </p:grpSpPr>
          <p:grpSp>
            <p:nvGrpSpPr>
              <p:cNvPr id="18" name="Google Shape;449;p10">
                <a:extLst>
                  <a:ext uri="{FF2B5EF4-FFF2-40B4-BE49-F238E27FC236}">
                    <a16:creationId xmlns:a16="http://schemas.microsoft.com/office/drawing/2014/main" id="{ED04C575-09C3-B346-B3EC-72BA4E0E7133}"/>
                  </a:ext>
                </a:extLst>
              </p:cNvPr>
              <p:cNvGrpSpPr/>
              <p:nvPr/>
            </p:nvGrpSpPr>
            <p:grpSpPr>
              <a:xfrm>
                <a:off x="5706313" y="722167"/>
                <a:ext cx="5413648" cy="5400783"/>
                <a:chOff x="3675542" y="873066"/>
                <a:chExt cx="5413648" cy="5400783"/>
              </a:xfrm>
            </p:grpSpPr>
            <p:sp>
              <p:nvSpPr>
                <p:cNvPr id="37" name="Google Shape;450;p10">
                  <a:extLst>
                    <a:ext uri="{FF2B5EF4-FFF2-40B4-BE49-F238E27FC236}">
                      <a16:creationId xmlns:a16="http://schemas.microsoft.com/office/drawing/2014/main" id="{19A247BB-869C-DB4D-909B-6D859BD97CE8}"/>
                    </a:ext>
                  </a:extLst>
                </p:cNvPr>
                <p:cNvSpPr/>
                <p:nvPr/>
              </p:nvSpPr>
              <p:spPr>
                <a:xfrm>
                  <a:off x="3675542" y="873066"/>
                  <a:ext cx="2700140" cy="2701208"/>
                </a:xfrm>
                <a:prstGeom prst="rect">
                  <a:avLst/>
                </a:prstGeom>
                <a:solidFill>
                  <a:srgbClr val="2CA7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451;p10">
                  <a:extLst>
                    <a:ext uri="{FF2B5EF4-FFF2-40B4-BE49-F238E27FC236}">
                      <a16:creationId xmlns:a16="http://schemas.microsoft.com/office/drawing/2014/main" id="{475DA2E7-27F9-AA41-9744-738004EE5444}"/>
                    </a:ext>
                  </a:extLst>
                </p:cNvPr>
                <p:cNvSpPr/>
                <p:nvPr/>
              </p:nvSpPr>
              <p:spPr>
                <a:xfrm>
                  <a:off x="6375682" y="873066"/>
                  <a:ext cx="2700140" cy="2701208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2CA7B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452;p10">
                  <a:extLst>
                    <a:ext uri="{FF2B5EF4-FFF2-40B4-BE49-F238E27FC236}">
                      <a16:creationId xmlns:a16="http://schemas.microsoft.com/office/drawing/2014/main" id="{8350B589-60F5-CF44-8E6C-636DB4E01149}"/>
                    </a:ext>
                  </a:extLst>
                </p:cNvPr>
                <p:cNvSpPr/>
                <p:nvPr/>
              </p:nvSpPr>
              <p:spPr>
                <a:xfrm>
                  <a:off x="3675542" y="3559584"/>
                  <a:ext cx="2700140" cy="2701208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2CA7B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53;p10">
                  <a:extLst>
                    <a:ext uri="{FF2B5EF4-FFF2-40B4-BE49-F238E27FC236}">
                      <a16:creationId xmlns:a16="http://schemas.microsoft.com/office/drawing/2014/main" id="{CF68124F-3A0F-7946-98DD-B27D5A62F2CC}"/>
                    </a:ext>
                  </a:extLst>
                </p:cNvPr>
                <p:cNvSpPr/>
                <p:nvPr/>
              </p:nvSpPr>
              <p:spPr>
                <a:xfrm>
                  <a:off x="6389050" y="3574273"/>
                  <a:ext cx="2700140" cy="2699576"/>
                </a:xfrm>
                <a:prstGeom prst="rect">
                  <a:avLst/>
                </a:prstGeom>
                <a:solidFill>
                  <a:srgbClr val="2CA7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" name="Google Shape;455;p10">
                <a:extLst>
                  <a:ext uri="{FF2B5EF4-FFF2-40B4-BE49-F238E27FC236}">
                    <a16:creationId xmlns:a16="http://schemas.microsoft.com/office/drawing/2014/main" id="{D9EECEB4-BE27-A246-9904-BB826D841837}"/>
                  </a:ext>
                </a:extLst>
              </p:cNvPr>
              <p:cNvGrpSpPr/>
              <p:nvPr/>
            </p:nvGrpSpPr>
            <p:grpSpPr>
              <a:xfrm>
                <a:off x="5785900" y="2072950"/>
                <a:ext cx="2554473" cy="1100907"/>
                <a:chOff x="5785900" y="2072950"/>
                <a:chExt cx="2554473" cy="1100907"/>
              </a:xfrm>
            </p:grpSpPr>
            <p:sp>
              <p:nvSpPr>
                <p:cNvPr id="34" name="Google Shape;456;p10">
                  <a:extLst>
                    <a:ext uri="{FF2B5EF4-FFF2-40B4-BE49-F238E27FC236}">
                      <a16:creationId xmlns:a16="http://schemas.microsoft.com/office/drawing/2014/main" id="{4017B66C-6F87-EC4E-A591-FF5343A3E8C5}"/>
                    </a:ext>
                  </a:extLst>
                </p:cNvPr>
                <p:cNvSpPr txBox="1"/>
                <p:nvPr/>
              </p:nvSpPr>
              <p:spPr>
                <a:xfrm>
                  <a:off x="6032731" y="2773747"/>
                  <a:ext cx="204716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000"/>
                    <a:buFont typeface="Arial"/>
                    <a:buNone/>
                  </a:pPr>
                  <a:r>
                    <a:rPr lang="es-MX"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viaja en pareja</a:t>
                  </a:r>
                  <a:endParaRPr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457;p10">
                  <a:extLst>
                    <a:ext uri="{FF2B5EF4-FFF2-40B4-BE49-F238E27FC236}">
                      <a16:creationId xmlns:a16="http://schemas.microsoft.com/office/drawing/2014/main" id="{EDE5C641-5095-A74F-8D93-B6D53BA09289}"/>
                    </a:ext>
                  </a:extLst>
                </p:cNvPr>
                <p:cNvSpPr txBox="1"/>
                <p:nvPr/>
              </p:nvSpPr>
              <p:spPr>
                <a:xfrm>
                  <a:off x="5785900" y="2072950"/>
                  <a:ext cx="1009514" cy="7119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Arial"/>
                    <a:buNone/>
                  </a:pPr>
                  <a:r>
                    <a:rPr lang="es-MX" sz="15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Jul 2019</a:t>
                  </a:r>
                  <a:endParaRPr dirty="0"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r>
                    <a:rPr lang="es-MX" sz="24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35.6%</a:t>
                  </a:r>
                  <a:endParaRPr sz="24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458;p10">
                  <a:extLst>
                    <a:ext uri="{FF2B5EF4-FFF2-40B4-BE49-F238E27FC236}">
                      <a16:creationId xmlns:a16="http://schemas.microsoft.com/office/drawing/2014/main" id="{858C7599-60A2-8742-9090-B65E66EE4DBF}"/>
                    </a:ext>
                  </a:extLst>
                </p:cNvPr>
                <p:cNvSpPr txBox="1"/>
                <p:nvPr/>
              </p:nvSpPr>
              <p:spPr>
                <a:xfrm>
                  <a:off x="7330859" y="2072950"/>
                  <a:ext cx="1009514" cy="7119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Arial"/>
                    <a:buNone/>
                  </a:pPr>
                  <a:r>
                    <a:rPr lang="es-MX" sz="15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Jul 2020</a:t>
                  </a:r>
                  <a:endParaRPr dirty="0"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r>
                    <a:rPr lang="es-MX" sz="24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40.7%</a:t>
                  </a:r>
                  <a:endParaRPr sz="24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" name="Google Shape;459;p10">
                <a:extLst>
                  <a:ext uri="{FF2B5EF4-FFF2-40B4-BE49-F238E27FC236}">
                    <a16:creationId xmlns:a16="http://schemas.microsoft.com/office/drawing/2014/main" id="{F22A2CCD-6495-D245-97A3-66E449E79D88}"/>
                  </a:ext>
                </a:extLst>
              </p:cNvPr>
              <p:cNvGrpSpPr/>
              <p:nvPr/>
            </p:nvGrpSpPr>
            <p:grpSpPr>
              <a:xfrm>
                <a:off x="8472253" y="2099809"/>
                <a:ext cx="2558416" cy="1100907"/>
                <a:chOff x="5788509" y="2072950"/>
                <a:chExt cx="2558416" cy="1100907"/>
              </a:xfrm>
            </p:grpSpPr>
            <p:sp>
              <p:nvSpPr>
                <p:cNvPr id="30" name="Google Shape;460;p10">
                  <a:extLst>
                    <a:ext uri="{FF2B5EF4-FFF2-40B4-BE49-F238E27FC236}">
                      <a16:creationId xmlns:a16="http://schemas.microsoft.com/office/drawing/2014/main" id="{F63364D9-0651-2340-A700-0527319C6EFC}"/>
                    </a:ext>
                  </a:extLst>
                </p:cNvPr>
                <p:cNvSpPr txBox="1"/>
                <p:nvPr/>
              </p:nvSpPr>
              <p:spPr>
                <a:xfrm>
                  <a:off x="6032731" y="2773747"/>
                  <a:ext cx="204716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lang="es-MX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viaja en familia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" name="Google Shape;461;p10">
                  <a:extLst>
                    <a:ext uri="{FF2B5EF4-FFF2-40B4-BE49-F238E27FC236}">
                      <a16:creationId xmlns:a16="http://schemas.microsoft.com/office/drawing/2014/main" id="{71D382E2-0EE2-C947-94D5-5FF865584D6B}"/>
                    </a:ext>
                  </a:extLst>
                </p:cNvPr>
                <p:cNvGrpSpPr/>
                <p:nvPr/>
              </p:nvGrpSpPr>
              <p:grpSpPr>
                <a:xfrm>
                  <a:off x="5788509" y="2072950"/>
                  <a:ext cx="2558416" cy="707886"/>
                  <a:chOff x="5788509" y="2072950"/>
                  <a:chExt cx="2558416" cy="707886"/>
                </a:xfrm>
              </p:grpSpPr>
              <p:sp>
                <p:nvSpPr>
                  <p:cNvPr id="32" name="Google Shape;462;p10">
                    <a:extLst>
                      <a:ext uri="{FF2B5EF4-FFF2-40B4-BE49-F238E27FC236}">
                        <a16:creationId xmlns:a16="http://schemas.microsoft.com/office/drawing/2014/main" id="{A30B2792-73FE-164E-99F0-930F9BC44113}"/>
                      </a:ext>
                    </a:extLst>
                  </p:cNvPr>
                  <p:cNvSpPr txBox="1"/>
                  <p:nvPr/>
                </p:nvSpPr>
                <p:spPr>
                  <a:xfrm>
                    <a:off x="5788509" y="2072950"/>
                    <a:ext cx="1009514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500"/>
                      <a:buFont typeface="Arial"/>
                      <a:buNone/>
                    </a:pPr>
                    <a:r>
                      <a:rPr lang="es-MX" sz="15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Jul 2019</a:t>
                    </a:r>
                    <a:endParaRPr dirty="0"/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rPr lang="es-MX"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51.9%</a:t>
                    </a:r>
                    <a:endParaRPr sz="24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463;p10">
                    <a:extLst>
                      <a:ext uri="{FF2B5EF4-FFF2-40B4-BE49-F238E27FC236}">
                        <a16:creationId xmlns:a16="http://schemas.microsoft.com/office/drawing/2014/main" id="{47A8B766-07EB-784E-A684-3A8F0EFA1DCB}"/>
                      </a:ext>
                    </a:extLst>
                  </p:cNvPr>
                  <p:cNvSpPr txBox="1"/>
                  <p:nvPr/>
                </p:nvSpPr>
                <p:spPr>
                  <a:xfrm>
                    <a:off x="7337411" y="2072950"/>
                    <a:ext cx="1009514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500"/>
                      <a:buFont typeface="Arial"/>
                      <a:buNone/>
                    </a:pPr>
                    <a:r>
                      <a:rPr lang="es-MX" sz="15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Jul 2020</a:t>
                    </a:r>
                    <a:endParaRPr dirty="0"/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rPr lang="es-MX"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39.5%</a:t>
                    </a:r>
                    <a:endParaRPr sz="24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" name="Google Shape;464;p10">
                <a:extLst>
                  <a:ext uri="{FF2B5EF4-FFF2-40B4-BE49-F238E27FC236}">
                    <a16:creationId xmlns:a16="http://schemas.microsoft.com/office/drawing/2014/main" id="{2A4B1702-A480-3F4F-A81D-AEE6757BC990}"/>
                  </a:ext>
                </a:extLst>
              </p:cNvPr>
              <p:cNvGrpSpPr/>
              <p:nvPr/>
            </p:nvGrpSpPr>
            <p:grpSpPr>
              <a:xfrm>
                <a:off x="5785900" y="4801960"/>
                <a:ext cx="2558416" cy="1112159"/>
                <a:chOff x="5788509" y="2072950"/>
                <a:chExt cx="2558416" cy="1112159"/>
              </a:xfrm>
            </p:grpSpPr>
            <p:sp>
              <p:nvSpPr>
                <p:cNvPr id="26" name="Google Shape;465;p10">
                  <a:extLst>
                    <a:ext uri="{FF2B5EF4-FFF2-40B4-BE49-F238E27FC236}">
                      <a16:creationId xmlns:a16="http://schemas.microsoft.com/office/drawing/2014/main" id="{3A9CCA7E-81D2-224D-9CC4-8FF712FB482F}"/>
                    </a:ext>
                  </a:extLst>
                </p:cNvPr>
                <p:cNvSpPr txBox="1"/>
                <p:nvPr/>
              </p:nvSpPr>
              <p:spPr>
                <a:xfrm>
                  <a:off x="6032731" y="2773747"/>
                  <a:ext cx="2047164" cy="4113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lang="es-MX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viaja con amigos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" name="Google Shape;466;p10">
                  <a:extLst>
                    <a:ext uri="{FF2B5EF4-FFF2-40B4-BE49-F238E27FC236}">
                      <a16:creationId xmlns:a16="http://schemas.microsoft.com/office/drawing/2014/main" id="{14B99C77-9151-BE41-A364-2B7057BA8EB3}"/>
                    </a:ext>
                  </a:extLst>
                </p:cNvPr>
                <p:cNvGrpSpPr/>
                <p:nvPr/>
              </p:nvGrpSpPr>
              <p:grpSpPr>
                <a:xfrm>
                  <a:off x="5788509" y="2072950"/>
                  <a:ext cx="2558416" cy="711933"/>
                  <a:chOff x="5788509" y="2072950"/>
                  <a:chExt cx="2558416" cy="711933"/>
                </a:xfrm>
              </p:grpSpPr>
              <p:sp>
                <p:nvSpPr>
                  <p:cNvPr id="28" name="Google Shape;467;p10">
                    <a:extLst>
                      <a:ext uri="{FF2B5EF4-FFF2-40B4-BE49-F238E27FC236}">
                        <a16:creationId xmlns:a16="http://schemas.microsoft.com/office/drawing/2014/main" id="{37AE8ED6-2B43-5D45-AEEB-7EC5E8D7CA26}"/>
                      </a:ext>
                    </a:extLst>
                  </p:cNvPr>
                  <p:cNvSpPr txBox="1"/>
                  <p:nvPr/>
                </p:nvSpPr>
                <p:spPr>
                  <a:xfrm>
                    <a:off x="5788509" y="2072950"/>
                    <a:ext cx="1009514" cy="7119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500"/>
                      <a:buFont typeface="Arial"/>
                      <a:buNone/>
                    </a:pPr>
                    <a:r>
                      <a:rPr lang="es-MX" sz="15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Jul 2019</a:t>
                    </a:r>
                    <a:endParaRPr dirty="0"/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rPr lang="es-MX"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6.9%</a:t>
                    </a:r>
                    <a:endParaRPr sz="24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468;p10">
                    <a:extLst>
                      <a:ext uri="{FF2B5EF4-FFF2-40B4-BE49-F238E27FC236}">
                        <a16:creationId xmlns:a16="http://schemas.microsoft.com/office/drawing/2014/main" id="{F82CA7F2-6BE1-3245-A0FB-F2FEA606BBD0}"/>
                      </a:ext>
                    </a:extLst>
                  </p:cNvPr>
                  <p:cNvSpPr txBox="1"/>
                  <p:nvPr/>
                </p:nvSpPr>
                <p:spPr>
                  <a:xfrm>
                    <a:off x="7337411" y="2072950"/>
                    <a:ext cx="1009514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500"/>
                      <a:buFont typeface="Arial"/>
                      <a:buNone/>
                    </a:pPr>
                    <a:r>
                      <a:rPr lang="es-MX" sz="15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Jul 2020</a:t>
                    </a:r>
                    <a:endParaRPr dirty="0"/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rPr lang="es-MX"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7.2%</a:t>
                    </a:r>
                    <a:endParaRPr sz="24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" name="Google Shape;469;p10">
                <a:extLst>
                  <a:ext uri="{FF2B5EF4-FFF2-40B4-BE49-F238E27FC236}">
                    <a16:creationId xmlns:a16="http://schemas.microsoft.com/office/drawing/2014/main" id="{D2572D70-5C83-EF49-A1B5-7FD256FF3CAC}"/>
                  </a:ext>
                </a:extLst>
              </p:cNvPr>
              <p:cNvGrpSpPr/>
              <p:nvPr/>
            </p:nvGrpSpPr>
            <p:grpSpPr>
              <a:xfrm>
                <a:off x="8460196" y="4801960"/>
                <a:ext cx="2554473" cy="1100907"/>
                <a:chOff x="5785900" y="2072950"/>
                <a:chExt cx="2554473" cy="1100907"/>
              </a:xfrm>
            </p:grpSpPr>
            <p:sp>
              <p:nvSpPr>
                <p:cNvPr id="23" name="Google Shape;470;p10">
                  <a:extLst>
                    <a:ext uri="{FF2B5EF4-FFF2-40B4-BE49-F238E27FC236}">
                      <a16:creationId xmlns:a16="http://schemas.microsoft.com/office/drawing/2014/main" id="{180264F9-5EA5-394B-A1FE-5AD4DF95DE92}"/>
                    </a:ext>
                  </a:extLst>
                </p:cNvPr>
                <p:cNvSpPr txBox="1"/>
                <p:nvPr/>
              </p:nvSpPr>
              <p:spPr>
                <a:xfrm>
                  <a:off x="6032731" y="2773747"/>
                  <a:ext cx="204716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000"/>
                    <a:buFont typeface="Arial"/>
                    <a:buNone/>
                  </a:pPr>
                  <a:r>
                    <a:rPr lang="es-MX"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viaja solo</a:t>
                  </a:r>
                  <a:endParaRPr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471;p10">
                  <a:extLst>
                    <a:ext uri="{FF2B5EF4-FFF2-40B4-BE49-F238E27FC236}">
                      <a16:creationId xmlns:a16="http://schemas.microsoft.com/office/drawing/2014/main" id="{B1F5341E-7ECC-DE43-9C09-0DF3F4DAEBE5}"/>
                    </a:ext>
                  </a:extLst>
                </p:cNvPr>
                <p:cNvSpPr txBox="1"/>
                <p:nvPr/>
              </p:nvSpPr>
              <p:spPr>
                <a:xfrm>
                  <a:off x="5785900" y="2072950"/>
                  <a:ext cx="100951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Arial"/>
                    <a:buNone/>
                  </a:pPr>
                  <a:r>
                    <a:rPr lang="es-MX" sz="15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Jul 2019</a:t>
                  </a:r>
                  <a:endParaRPr dirty="0"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r>
                    <a:rPr lang="es-MX" sz="24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5.5%</a:t>
                  </a:r>
                  <a:endParaRPr sz="24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472;p10">
                  <a:extLst>
                    <a:ext uri="{FF2B5EF4-FFF2-40B4-BE49-F238E27FC236}">
                      <a16:creationId xmlns:a16="http://schemas.microsoft.com/office/drawing/2014/main" id="{44CB6623-22A4-B848-828B-D2B4DD8E3324}"/>
                    </a:ext>
                  </a:extLst>
                </p:cNvPr>
                <p:cNvSpPr txBox="1"/>
                <p:nvPr/>
              </p:nvSpPr>
              <p:spPr>
                <a:xfrm>
                  <a:off x="7330859" y="2072950"/>
                  <a:ext cx="100951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Arial"/>
                    <a:buNone/>
                  </a:pPr>
                  <a:r>
                    <a:rPr lang="es-MX" sz="15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Jul 2020</a:t>
                  </a:r>
                  <a:endParaRPr dirty="0"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r>
                    <a:rPr lang="es-MX" sz="24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12.7%</a:t>
                  </a:r>
                  <a:endParaRPr sz="24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14" name="Google Shape;473;p10">
              <a:extLst>
                <a:ext uri="{FF2B5EF4-FFF2-40B4-BE49-F238E27FC236}">
                  <a16:creationId xmlns:a16="http://schemas.microsoft.com/office/drawing/2014/main" id="{CFD2A8EA-3D3F-1441-8313-0B7BC622268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31379" y="865692"/>
              <a:ext cx="1740724" cy="1345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74;p10">
              <a:extLst>
                <a:ext uri="{FF2B5EF4-FFF2-40B4-BE49-F238E27FC236}">
                  <a16:creationId xmlns:a16="http://schemas.microsoft.com/office/drawing/2014/main" id="{F1289671-47EB-B446-BF30-8878011EAF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44684" y="817438"/>
              <a:ext cx="1627308" cy="1506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75;p10">
              <a:extLst>
                <a:ext uri="{FF2B5EF4-FFF2-40B4-BE49-F238E27FC236}">
                  <a16:creationId xmlns:a16="http://schemas.microsoft.com/office/drawing/2014/main" id="{62297525-103D-D042-86B2-A048888841E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06141" y="3496028"/>
              <a:ext cx="1922321" cy="1316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476;p10">
              <a:extLst>
                <a:ext uri="{FF2B5EF4-FFF2-40B4-BE49-F238E27FC236}">
                  <a16:creationId xmlns:a16="http://schemas.microsoft.com/office/drawing/2014/main" id="{A7425202-C8D6-0A4A-A16F-36D26CAC969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23832" y="3426736"/>
              <a:ext cx="1030462" cy="1479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F89733D-1798-F949-9B58-E91D0CBA71E9}"/>
              </a:ext>
            </a:extLst>
          </p:cNvPr>
          <p:cNvSpPr/>
          <p:nvPr/>
        </p:nvSpPr>
        <p:spPr>
          <a:xfrm>
            <a:off x="0" y="70495"/>
            <a:ext cx="4863636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Personas con quien viaja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Flecha abajo 41"/>
          <p:cNvSpPr/>
          <p:nvPr/>
        </p:nvSpPr>
        <p:spPr>
          <a:xfrm rot="10800000">
            <a:off x="8127794" y="4671636"/>
            <a:ext cx="809471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Flecha abajo 42"/>
          <p:cNvSpPr/>
          <p:nvPr/>
        </p:nvSpPr>
        <p:spPr>
          <a:xfrm rot="10800000">
            <a:off x="4760938" y="2046468"/>
            <a:ext cx="809471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Flecha abajo 43"/>
          <p:cNvSpPr/>
          <p:nvPr/>
        </p:nvSpPr>
        <p:spPr>
          <a:xfrm>
            <a:off x="8092507" y="2048764"/>
            <a:ext cx="809471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391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3764" y="1486033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240760" y="695850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turista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 y tasa de retorno</a:t>
            </a:r>
          </a:p>
        </p:txBody>
      </p:sp>
      <p:graphicFrame>
        <p:nvGraphicFramePr>
          <p:cNvPr id="41" name="Google Shape;437;p11">
            <a:extLst>
              <a:ext uri="{FF2B5EF4-FFF2-40B4-BE49-F238E27FC236}">
                <a16:creationId xmlns:a16="http://schemas.microsoft.com/office/drawing/2014/main" id="{8F9CABCF-FB96-9E42-A90B-389B07FCF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19248"/>
              </p:ext>
            </p:extLst>
          </p:nvPr>
        </p:nvGraphicFramePr>
        <p:xfrm>
          <a:off x="1585445" y="788134"/>
          <a:ext cx="9021110" cy="417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Google Shape;438;p11">
            <a:extLst>
              <a:ext uri="{FF2B5EF4-FFF2-40B4-BE49-F238E27FC236}">
                <a16:creationId xmlns:a16="http://schemas.microsoft.com/office/drawing/2014/main" id="{91CE2909-3286-CE4B-A907-05C034329A67}"/>
              </a:ext>
            </a:extLst>
          </p:cNvPr>
          <p:cNvSpPr txBox="1"/>
          <p:nvPr/>
        </p:nvSpPr>
        <p:spPr>
          <a:xfrm>
            <a:off x="7924526" y="5058457"/>
            <a:ext cx="33075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Julio 2020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Tasa de retorno al destino: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56.0%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42;p11">
            <a:extLst>
              <a:ext uri="{FF2B5EF4-FFF2-40B4-BE49-F238E27FC236}">
                <a16:creationId xmlns:a16="http://schemas.microsoft.com/office/drawing/2014/main" id="{09013AA9-C9B6-F84C-9186-9EBE2013F6B3}"/>
              </a:ext>
            </a:extLst>
          </p:cNvPr>
          <p:cNvSpPr txBox="1"/>
          <p:nvPr/>
        </p:nvSpPr>
        <p:spPr>
          <a:xfrm>
            <a:off x="1429732" y="5085958"/>
            <a:ext cx="33075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Julio 2019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Tasa de retorno al destino: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47.5%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15FC2A4-EF08-2244-BC87-6B6ECD856D56}"/>
              </a:ext>
            </a:extLst>
          </p:cNvPr>
          <p:cNvSpPr/>
          <p:nvPr/>
        </p:nvSpPr>
        <p:spPr>
          <a:xfrm>
            <a:off x="17584" y="-29665"/>
            <a:ext cx="2362184" cy="830997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Tasa de Retorno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lecha abajo 8"/>
          <p:cNvSpPr/>
          <p:nvPr/>
        </p:nvSpPr>
        <p:spPr>
          <a:xfrm rot="10800000">
            <a:off x="10489498" y="5704788"/>
            <a:ext cx="809471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09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5647" y="1445780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106855" y="771749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A3527D1-2C96-B643-A736-466729EB1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78553"/>
              </p:ext>
            </p:extLst>
          </p:nvPr>
        </p:nvGraphicFramePr>
        <p:xfrm>
          <a:off x="2809509" y="949417"/>
          <a:ext cx="6586185" cy="495916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51857">
                  <a:extLst>
                    <a:ext uri="{9D8B030D-6E8A-4147-A177-3AD203B41FA5}">
                      <a16:colId xmlns:a16="http://schemas.microsoft.com/office/drawing/2014/main" val="2071492987"/>
                    </a:ext>
                  </a:extLst>
                </a:gridCol>
                <a:gridCol w="1717164">
                  <a:extLst>
                    <a:ext uri="{9D8B030D-6E8A-4147-A177-3AD203B41FA5}">
                      <a16:colId xmlns:a16="http://schemas.microsoft.com/office/drawing/2014/main" val="2650954212"/>
                    </a:ext>
                  </a:extLst>
                </a:gridCol>
                <a:gridCol w="1717164">
                  <a:extLst>
                    <a:ext uri="{9D8B030D-6E8A-4147-A177-3AD203B41FA5}">
                      <a16:colId xmlns:a16="http://schemas.microsoft.com/office/drawing/2014/main" val="823685771"/>
                    </a:ext>
                  </a:extLst>
                </a:gridCol>
              </a:tblGrid>
              <a:tr h="438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/>
                        <a:t>Motivo</a:t>
                      </a:r>
                      <a:endParaRPr lang="es-MX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/>
                        <a:t>Julio 2019</a:t>
                      </a:r>
                      <a:endParaRPr lang="es-MX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Julio 2020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9A7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816349847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Descansar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66.2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70.3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Actividades de aventura (</a:t>
                      </a:r>
                      <a:r>
                        <a:rPr lang="es-MX" sz="1200" u="none" strike="noStrike" kern="1200" cap="none" dirty="0" err="1">
                          <a:effectLst/>
                          <a:sym typeface="Arial"/>
                        </a:rPr>
                        <a:t>Snorkel</a:t>
                      </a:r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, Buceo, </a:t>
                      </a:r>
                      <a:r>
                        <a:rPr lang="es-MX" sz="1200" u="none" strike="noStrike" kern="1200" cap="none" dirty="0" err="1">
                          <a:effectLst/>
                          <a:sym typeface="Arial"/>
                        </a:rPr>
                        <a:t>etc</a:t>
                      </a:r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)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14.3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9.0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Visita Amigos/Familia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2.8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5.3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Luna de miel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5.9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4.9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Salud y Bienestar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1.1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3.2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Negocios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0.9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3.1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Asistir a Boda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3.2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776631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Viaje de Incentivos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0.6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0.7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754006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Motivos culturales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2.0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0.6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147746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Contraer matrimonio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0.2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0.6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392679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Vida nocturna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0.7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519623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Otros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0.5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856625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Presenciar un evento cultural deportivo, social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0.8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0.1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120358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Gastronomía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0.5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0.1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324613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Convención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0.0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0.1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136533"/>
                  </a:ext>
                </a:extLst>
              </a:tr>
              <a:tr h="28255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Congreso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0.0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2520720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497235B8-1986-CF49-9629-8A6CA70325EA}"/>
              </a:ext>
            </a:extLst>
          </p:cNvPr>
          <p:cNvSpPr/>
          <p:nvPr/>
        </p:nvSpPr>
        <p:spPr>
          <a:xfrm>
            <a:off x="0" y="163768"/>
            <a:ext cx="3587262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Motivo de Viaje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lecha abajo 10"/>
          <p:cNvSpPr/>
          <p:nvPr/>
        </p:nvSpPr>
        <p:spPr>
          <a:xfrm rot="16200000">
            <a:off x="7460442" y="1182521"/>
            <a:ext cx="315376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 rot="16200000">
            <a:off x="7472164" y="1440426"/>
            <a:ext cx="315376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abajo 12"/>
          <p:cNvSpPr/>
          <p:nvPr/>
        </p:nvSpPr>
        <p:spPr>
          <a:xfrm rot="16200000">
            <a:off x="7480958" y="1748159"/>
            <a:ext cx="315376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abajo 13"/>
          <p:cNvSpPr/>
          <p:nvPr/>
        </p:nvSpPr>
        <p:spPr>
          <a:xfrm rot="16200000">
            <a:off x="7507335" y="2302073"/>
            <a:ext cx="315376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abajo 14"/>
          <p:cNvSpPr/>
          <p:nvPr/>
        </p:nvSpPr>
        <p:spPr>
          <a:xfrm rot="16200000">
            <a:off x="7498541" y="2565843"/>
            <a:ext cx="315376" cy="712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059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858" y="1492649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117488" y="818618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7D4EE9F-05B9-FF4B-8E44-E5EC82AF0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99470"/>
              </p:ext>
            </p:extLst>
          </p:nvPr>
        </p:nvGraphicFramePr>
        <p:xfrm>
          <a:off x="1339849" y="1175574"/>
          <a:ext cx="9512301" cy="44538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776027">
                  <a:extLst>
                    <a:ext uri="{9D8B030D-6E8A-4147-A177-3AD203B41FA5}">
                      <a16:colId xmlns:a16="http://schemas.microsoft.com/office/drawing/2014/main" val="2071492987"/>
                    </a:ext>
                  </a:extLst>
                </a:gridCol>
                <a:gridCol w="918181">
                  <a:extLst>
                    <a:ext uri="{9D8B030D-6E8A-4147-A177-3AD203B41FA5}">
                      <a16:colId xmlns:a16="http://schemas.microsoft.com/office/drawing/2014/main" val="69624285"/>
                    </a:ext>
                  </a:extLst>
                </a:gridCol>
                <a:gridCol w="818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/>
                        <a:t>Actividades</a:t>
                      </a:r>
                      <a:endParaRPr lang="es-MX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/>
                        <a:t>Julio 2019</a:t>
                      </a:r>
                      <a:endParaRPr lang="es-MX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/>
                        <a:t>Julio 2020</a:t>
                      </a:r>
                      <a:endParaRPr lang="es-MX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2816349847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kern="1200" cap="none" dirty="0" smtClean="0">
                          <a:sym typeface="Arial"/>
                        </a:rPr>
                        <a:t>CONSENTIDO</a:t>
                      </a:r>
                      <a:r>
                        <a:rPr lang="es-ES" sz="1200" u="none" strike="noStrike" kern="1200" cap="none" dirty="0" smtClean="0">
                          <a:sym typeface="Arial"/>
                        </a:rPr>
                        <a:t>:</a:t>
                      </a:r>
                      <a:r>
                        <a:rPr lang="es-ES" sz="1200" u="none" strike="noStrike" kern="1200" cap="none" baseline="0" dirty="0" smtClean="0">
                          <a:sym typeface="Arial"/>
                        </a:rPr>
                        <a:t> </a:t>
                      </a:r>
                      <a:r>
                        <a:rPr lang="es-ES" sz="1200" u="none" strike="noStrike" kern="1200" cap="none" dirty="0" smtClean="0">
                          <a:sym typeface="Arial"/>
                        </a:rPr>
                        <a:t>Estar </a:t>
                      </a:r>
                      <a:r>
                        <a:rPr lang="es-ES" sz="1200" u="none" strike="noStrike" kern="1200" cap="none" dirty="0">
                          <a:sym typeface="Arial"/>
                        </a:rPr>
                        <a:t>en la piscina y playa. Disfrutar del buffet y la animación. Algunos parques.</a:t>
                      </a:r>
                      <a:endParaRPr lang="es-ES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kern="1200" cap="none" dirty="0">
                          <a:sym typeface="Arial"/>
                        </a:rPr>
                        <a:t>61.0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66.9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776631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kern="1200" cap="none" dirty="0" smtClean="0">
                          <a:sym typeface="Arial"/>
                        </a:rPr>
                        <a:t>EXPLORADOR:</a:t>
                      </a:r>
                      <a:r>
                        <a:rPr lang="es-MX" sz="1200" u="none" strike="noStrike" kern="1200" cap="none" baseline="0" dirty="0" smtClean="0">
                          <a:sym typeface="Arial"/>
                        </a:rPr>
                        <a:t> </a:t>
                      </a:r>
                      <a:r>
                        <a:rPr lang="es-MX" sz="1200" u="none" strike="noStrike" kern="1200" cap="none" dirty="0" smtClean="0">
                          <a:sym typeface="Arial"/>
                        </a:rPr>
                        <a:t>Actividades </a:t>
                      </a:r>
                      <a:r>
                        <a:rPr lang="es-MX" sz="1200" u="none" strike="noStrike" kern="1200" cap="none" dirty="0">
                          <a:sym typeface="Arial"/>
                        </a:rPr>
                        <a:t>de naturaleza, snorkel, tirolesas, cenotes, ecoturismo.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kern="1200" cap="none" dirty="0">
                          <a:sym typeface="Arial"/>
                        </a:rPr>
                        <a:t>17.9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21.2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754006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kern="1200" cap="none" dirty="0" smtClean="0">
                          <a:solidFill>
                            <a:schemeClr val="tx1"/>
                          </a:solidFill>
                          <a:sym typeface="Arial"/>
                        </a:rPr>
                        <a:t>ROMÁNTICO</a:t>
                      </a:r>
                      <a:r>
                        <a:rPr lang="es-ES" sz="1200" u="none" strike="noStrike" kern="1200" cap="none" dirty="0" smtClean="0">
                          <a:sym typeface="Arial"/>
                        </a:rPr>
                        <a:t>: Cena </a:t>
                      </a:r>
                      <a:r>
                        <a:rPr lang="es-ES" sz="1200" u="none" strike="noStrike" kern="1200" cap="none" dirty="0">
                          <a:sym typeface="Arial"/>
                        </a:rPr>
                        <a:t>romántica, playa, compras, actividades en pareja.</a:t>
                      </a:r>
                      <a:endParaRPr lang="es-ES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sym typeface="Arial"/>
                        </a:rPr>
                        <a:t>5.0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3.8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147746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kern="1200" cap="none" dirty="0" smtClean="0">
                          <a:sym typeface="Arial"/>
                        </a:rPr>
                        <a:t>FOODY</a:t>
                      </a:r>
                      <a:r>
                        <a:rPr lang="es-MX" sz="1200" u="none" strike="noStrike" kern="1200" cap="none" dirty="0" smtClean="0">
                          <a:sym typeface="Arial"/>
                        </a:rPr>
                        <a:t>: Restaurantes </a:t>
                      </a:r>
                      <a:r>
                        <a:rPr lang="es-MX" sz="1200" u="none" strike="noStrike" kern="1200" cap="none" dirty="0">
                          <a:sym typeface="Arial"/>
                        </a:rPr>
                        <a:t>reconocidos, gastronomía local y regional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sym typeface="Arial"/>
                        </a:rPr>
                        <a:t>0.9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1.7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392679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1200" b="1" u="none" strike="noStrike" kern="1200" cap="none" noProof="0" dirty="0" smtClean="0">
                          <a:sym typeface="Arial"/>
                        </a:rPr>
                        <a:t>ACTIVO</a:t>
                      </a:r>
                      <a:r>
                        <a:rPr lang="es-ES_tradnl" sz="1200" u="none" strike="noStrike" kern="1200" cap="none" noProof="0" dirty="0" smtClean="0">
                          <a:sym typeface="Arial"/>
                        </a:rPr>
                        <a:t>:</a:t>
                      </a:r>
                      <a:r>
                        <a:rPr lang="es-ES_tradnl" sz="1200" u="none" strike="noStrike" kern="1200" cap="none" baseline="0" noProof="0" dirty="0" smtClean="0">
                          <a:sym typeface="Arial"/>
                        </a:rPr>
                        <a:t> </a:t>
                      </a:r>
                      <a:r>
                        <a:rPr lang="es-ES_tradnl" sz="1200" u="none" strike="noStrike" kern="1200" cap="none" noProof="0" dirty="0" smtClean="0">
                          <a:sym typeface="Arial"/>
                        </a:rPr>
                        <a:t>Actividades </a:t>
                      </a:r>
                      <a:r>
                        <a:rPr lang="es-ES_tradnl" sz="1200" u="none" strike="noStrike" kern="1200" cap="none" noProof="0" dirty="0">
                          <a:sym typeface="Arial"/>
                        </a:rPr>
                        <a:t>deportivas, golf, buceo, pesca deportiva, correr.</a:t>
                      </a:r>
                      <a:endParaRPr lang="es-ES_tradnl" sz="1200" b="0" i="0" u="none" strike="noStrike" kern="1200" cap="non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sym typeface="Arial"/>
                        </a:rPr>
                        <a:t>0.9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1.2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519623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kern="1200" cap="none" dirty="0" smtClean="0">
                          <a:sym typeface="Arial"/>
                        </a:rPr>
                        <a:t>FIESTERO</a:t>
                      </a:r>
                      <a:r>
                        <a:rPr lang="es-MX" sz="1200" u="none" strike="noStrike" kern="1200" cap="none" dirty="0" smtClean="0">
                          <a:sym typeface="Arial"/>
                        </a:rPr>
                        <a:t>: Clubs </a:t>
                      </a:r>
                      <a:r>
                        <a:rPr lang="es-MX" sz="1200" u="none" strike="noStrike" kern="1200" cap="none" dirty="0">
                          <a:sym typeface="Arial"/>
                        </a:rPr>
                        <a:t>de playa, bares, discotecas, fiestas nocturnas.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sym typeface="Arial"/>
                        </a:rPr>
                        <a:t>2.3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1.0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856625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kern="1200" cap="none" dirty="0" smtClean="0">
                          <a:sym typeface="Arial"/>
                        </a:rPr>
                        <a:t>SABIO</a:t>
                      </a:r>
                      <a:r>
                        <a:rPr lang="es-MX" sz="1200" u="none" strike="noStrike" kern="1200" cap="none" dirty="0" smtClean="0">
                          <a:sym typeface="Arial"/>
                        </a:rPr>
                        <a:t>: Visitar </a:t>
                      </a:r>
                      <a:r>
                        <a:rPr lang="es-MX" sz="1200" u="none" strike="noStrike" kern="1200" cap="none" dirty="0">
                          <a:sym typeface="Arial"/>
                        </a:rPr>
                        <a:t>zonas arqueológicas, museos, comunidades maya.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kern="1200" cap="none" dirty="0">
                          <a:sym typeface="Arial"/>
                        </a:rPr>
                        <a:t>9.4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0.8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324613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kern="1200" cap="none" dirty="0" smtClean="0">
                          <a:sym typeface="Arial"/>
                        </a:rPr>
                        <a:t>MOTIVADO</a:t>
                      </a:r>
                      <a:r>
                        <a:rPr lang="es-MX" sz="1200" u="none" strike="noStrike" kern="1200" cap="none" dirty="0" smtClean="0">
                          <a:sym typeface="Arial"/>
                        </a:rPr>
                        <a:t>: Asistir </a:t>
                      </a:r>
                      <a:r>
                        <a:rPr lang="es-MX" sz="1200" u="none" strike="noStrike" kern="1200" cap="none" dirty="0">
                          <a:sym typeface="Arial"/>
                        </a:rPr>
                        <a:t>a conferencias, expos, team building, integracion, incentivos.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kern="1200" cap="none" dirty="0">
                          <a:sym typeface="Arial"/>
                        </a:rPr>
                        <a:t>0.8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0.8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814154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kern="1200" cap="none" dirty="0" smtClean="0">
                          <a:sym typeface="Arial"/>
                        </a:rPr>
                        <a:t>TRENDY:</a:t>
                      </a:r>
                      <a:r>
                        <a:rPr lang="es-ES" sz="1200" u="none" strike="noStrike" kern="1200" cap="none" dirty="0" smtClean="0">
                          <a:sym typeface="Arial"/>
                        </a:rPr>
                        <a:t> Paseo </a:t>
                      </a:r>
                      <a:r>
                        <a:rPr lang="es-ES" sz="1200" u="none" strike="noStrike" kern="1200" cap="none" dirty="0">
                          <a:sym typeface="Arial"/>
                        </a:rPr>
                        <a:t>en yate, restaurantes gourmet, golf, shopping de marcas y artículos de lujo.</a:t>
                      </a:r>
                      <a:endParaRPr lang="es-ES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kern="1200" cap="none" dirty="0">
                          <a:sym typeface="Arial"/>
                        </a:rPr>
                        <a:t>0.5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0.7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8905113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kern="1200" cap="none" dirty="0" smtClean="0">
                          <a:sym typeface="Arial"/>
                        </a:rPr>
                        <a:t>ARMÓNICO</a:t>
                      </a:r>
                      <a:r>
                        <a:rPr lang="es-ES" sz="1200" u="none" strike="noStrike" kern="1200" cap="none" dirty="0" smtClean="0">
                          <a:sym typeface="Arial"/>
                        </a:rPr>
                        <a:t>: Yoga</a:t>
                      </a:r>
                      <a:r>
                        <a:rPr lang="es-ES" sz="1200" u="none" strike="noStrike" kern="1200" cap="none" dirty="0">
                          <a:sym typeface="Arial"/>
                        </a:rPr>
                        <a:t>, fitness, meditación, temazcal, paddle.</a:t>
                      </a:r>
                      <a:endParaRPr lang="es-ES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kern="1200" cap="none" dirty="0">
                          <a:sym typeface="Arial"/>
                        </a:rPr>
                        <a:t>0.8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0.5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136533"/>
                  </a:ext>
                </a:extLst>
              </a:tr>
              <a:tr h="352646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kern="1200" cap="none" dirty="0" smtClean="0">
                          <a:sym typeface="Arial"/>
                        </a:rPr>
                        <a:t>PARTICIPANTE</a:t>
                      </a:r>
                      <a:r>
                        <a:rPr lang="es-MX" sz="1200" u="none" strike="noStrike" kern="1200" cap="none" dirty="0" smtClean="0">
                          <a:sym typeface="Arial"/>
                        </a:rPr>
                        <a:t>: Asistir </a:t>
                      </a:r>
                      <a:r>
                        <a:rPr lang="es-MX" sz="1200" u="none" strike="noStrike" kern="1200" cap="none" dirty="0">
                          <a:sym typeface="Arial"/>
                        </a:rPr>
                        <a:t>a eventos como festivales culturales, musicales, gastronómicos, </a:t>
                      </a:r>
                      <a:r>
                        <a:rPr lang="es-MX" sz="1200" u="none" strike="noStrike" kern="1200" cap="none" dirty="0" smtClean="0">
                          <a:sym typeface="Arial"/>
                        </a:rPr>
                        <a:t>deportivos, boda.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kern="1200" cap="none" dirty="0">
                          <a:sym typeface="Arial"/>
                        </a:rPr>
                        <a:t>0.6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sym typeface="Arial"/>
                        </a:rPr>
                        <a:t>0.3</a:t>
                      </a:r>
                      <a:endParaRPr lang="es-MX" sz="12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2520720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E8F51D9A-9B41-5D44-B730-FFCEC80C42E2}"/>
              </a:ext>
            </a:extLst>
          </p:cNvPr>
          <p:cNvSpPr/>
          <p:nvPr/>
        </p:nvSpPr>
        <p:spPr>
          <a:xfrm>
            <a:off x="0" y="234106"/>
            <a:ext cx="2362184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Tribu de Viaje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lecha abajo 8"/>
          <p:cNvSpPr/>
          <p:nvPr/>
        </p:nvSpPr>
        <p:spPr>
          <a:xfrm rot="16200000">
            <a:off x="891544" y="1671016"/>
            <a:ext cx="315376" cy="4224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 rot="16200000">
            <a:off x="891545" y="2032572"/>
            <a:ext cx="315376" cy="4224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abajo 12"/>
          <p:cNvSpPr/>
          <p:nvPr/>
        </p:nvSpPr>
        <p:spPr>
          <a:xfrm rot="16200000">
            <a:off x="812167" y="3485886"/>
            <a:ext cx="315376" cy="4224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abajo 13"/>
          <p:cNvSpPr/>
          <p:nvPr/>
        </p:nvSpPr>
        <p:spPr>
          <a:xfrm rot="16200000">
            <a:off x="812167" y="3873440"/>
            <a:ext cx="315376" cy="4224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abajo 14"/>
          <p:cNvSpPr/>
          <p:nvPr/>
        </p:nvSpPr>
        <p:spPr>
          <a:xfrm rot="16200000">
            <a:off x="876892" y="2395983"/>
            <a:ext cx="315376" cy="4224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41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9342" y="1456446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351404" y="604633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turista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Canal de compra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0176BD7-5D19-1D4D-9AA3-DFE3DD4BBA5F}"/>
              </a:ext>
            </a:extLst>
          </p:cNvPr>
          <p:cNvGrpSpPr/>
          <p:nvPr/>
        </p:nvGrpSpPr>
        <p:grpSpPr>
          <a:xfrm>
            <a:off x="422032" y="1478890"/>
            <a:ext cx="10937630" cy="4605390"/>
            <a:chOff x="578496" y="1525745"/>
            <a:chExt cx="9345983" cy="3654232"/>
          </a:xfrm>
        </p:grpSpPr>
        <p:grpSp>
          <p:nvGrpSpPr>
            <p:cNvPr id="46" name="Google Shape;762;p16">
              <a:extLst>
                <a:ext uri="{FF2B5EF4-FFF2-40B4-BE49-F238E27FC236}">
                  <a16:creationId xmlns:a16="http://schemas.microsoft.com/office/drawing/2014/main" id="{06EEC091-0DAC-5542-AE0B-256FF6684C77}"/>
                </a:ext>
              </a:extLst>
            </p:cNvPr>
            <p:cNvGrpSpPr/>
            <p:nvPr/>
          </p:nvGrpSpPr>
          <p:grpSpPr>
            <a:xfrm>
              <a:off x="6955848" y="4090876"/>
              <a:ext cx="2808363" cy="1089101"/>
              <a:chOff x="4672724" y="5370021"/>
              <a:chExt cx="2808363" cy="1089101"/>
            </a:xfrm>
          </p:grpSpPr>
          <p:pic>
            <p:nvPicPr>
              <p:cNvPr id="47" name="Google Shape;763;p16">
                <a:extLst>
                  <a:ext uri="{FF2B5EF4-FFF2-40B4-BE49-F238E27FC236}">
                    <a16:creationId xmlns:a16="http://schemas.microsoft.com/office/drawing/2014/main" id="{22B8721B-F2F9-7843-9C87-22D6B3C7923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29013" t="79907" r="58476"/>
              <a:stretch/>
            </p:blipFill>
            <p:spPr>
              <a:xfrm>
                <a:off x="4672724" y="5374104"/>
                <a:ext cx="900753" cy="10850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Google Shape;764;p16">
                <a:extLst>
                  <a:ext uri="{FF2B5EF4-FFF2-40B4-BE49-F238E27FC236}">
                    <a16:creationId xmlns:a16="http://schemas.microsoft.com/office/drawing/2014/main" id="{9FF9401F-C935-1445-B3C9-8051F6FD4FD0}"/>
                  </a:ext>
                </a:extLst>
              </p:cNvPr>
              <p:cNvSpPr txBox="1"/>
              <p:nvPr/>
            </p:nvSpPr>
            <p:spPr>
              <a:xfrm>
                <a:off x="5864225" y="5370021"/>
                <a:ext cx="161686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Teléfono del hotel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2.3%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1.0%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771;p16">
              <a:extLst>
                <a:ext uri="{FF2B5EF4-FFF2-40B4-BE49-F238E27FC236}">
                  <a16:creationId xmlns:a16="http://schemas.microsoft.com/office/drawing/2014/main" id="{E8BD93BA-2D63-F341-8D0E-0C7AA86FB4C8}"/>
                </a:ext>
              </a:extLst>
            </p:cNvPr>
            <p:cNvGrpSpPr/>
            <p:nvPr/>
          </p:nvGrpSpPr>
          <p:grpSpPr>
            <a:xfrm>
              <a:off x="3820138" y="1638213"/>
              <a:ext cx="2941273" cy="1073484"/>
              <a:chOff x="2586070" y="4167256"/>
              <a:chExt cx="2941273" cy="1073484"/>
            </a:xfrm>
          </p:grpSpPr>
          <p:sp>
            <p:nvSpPr>
              <p:cNvPr id="50" name="Google Shape;772;p16">
                <a:extLst>
                  <a:ext uri="{FF2B5EF4-FFF2-40B4-BE49-F238E27FC236}">
                    <a16:creationId xmlns:a16="http://schemas.microsoft.com/office/drawing/2014/main" id="{442EE250-E0A1-8347-82B7-1CE5D7488A37}"/>
                  </a:ext>
                </a:extLst>
              </p:cNvPr>
              <p:cNvSpPr txBox="1"/>
              <p:nvPr/>
            </p:nvSpPr>
            <p:spPr>
              <a:xfrm>
                <a:off x="3808120" y="4167256"/>
                <a:ext cx="1719223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Buscador de viajes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7.5%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8.1%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" name="Google Shape;773;p16">
                <a:extLst>
                  <a:ext uri="{FF2B5EF4-FFF2-40B4-BE49-F238E27FC236}">
                    <a16:creationId xmlns:a16="http://schemas.microsoft.com/office/drawing/2014/main" id="{0FDD89CA-8048-7F4A-86A4-560689535AE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t="59815" r="86626" b="21482"/>
              <a:stretch/>
            </p:blipFill>
            <p:spPr>
              <a:xfrm>
                <a:off x="2586070" y="4230806"/>
                <a:ext cx="962954" cy="10099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774;p16">
              <a:extLst>
                <a:ext uri="{FF2B5EF4-FFF2-40B4-BE49-F238E27FC236}">
                  <a16:creationId xmlns:a16="http://schemas.microsoft.com/office/drawing/2014/main" id="{8CD1AF38-D249-0144-B93B-78A57C90783F}"/>
                </a:ext>
              </a:extLst>
            </p:cNvPr>
            <p:cNvGrpSpPr/>
            <p:nvPr/>
          </p:nvGrpSpPr>
          <p:grpSpPr>
            <a:xfrm>
              <a:off x="578496" y="2859888"/>
              <a:ext cx="3210307" cy="1015663"/>
              <a:chOff x="2561049" y="1980180"/>
              <a:chExt cx="3210307" cy="1015663"/>
            </a:xfrm>
          </p:grpSpPr>
          <p:sp>
            <p:nvSpPr>
              <p:cNvPr id="53" name="Google Shape;775;p16">
                <a:extLst>
                  <a:ext uri="{FF2B5EF4-FFF2-40B4-BE49-F238E27FC236}">
                    <a16:creationId xmlns:a16="http://schemas.microsoft.com/office/drawing/2014/main" id="{2413AF48-D12E-1C4D-89F3-2EC8758B12AB}"/>
                  </a:ext>
                </a:extLst>
              </p:cNvPr>
              <p:cNvSpPr txBox="1"/>
              <p:nvPr/>
            </p:nvSpPr>
            <p:spPr>
              <a:xfrm>
                <a:off x="3811645" y="1980180"/>
                <a:ext cx="195971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Agencia de viajes tradicional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22.7%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30.0%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" name="Google Shape;776;p16">
                <a:extLst>
                  <a:ext uri="{FF2B5EF4-FFF2-40B4-BE49-F238E27FC236}">
                    <a16:creationId xmlns:a16="http://schemas.microsoft.com/office/drawing/2014/main" id="{E6A648C9-6DD4-D641-A73A-3766117DADF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t="21609" r="86278" b="60951"/>
              <a:stretch/>
            </p:blipFill>
            <p:spPr>
              <a:xfrm>
                <a:off x="2561049" y="2033800"/>
                <a:ext cx="987975" cy="9416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" name="Google Shape;780;p16">
              <a:extLst>
                <a:ext uri="{FF2B5EF4-FFF2-40B4-BE49-F238E27FC236}">
                  <a16:creationId xmlns:a16="http://schemas.microsoft.com/office/drawing/2014/main" id="{9218796D-B6DF-FB43-9737-145E47C71FE7}"/>
                </a:ext>
              </a:extLst>
            </p:cNvPr>
            <p:cNvGrpSpPr/>
            <p:nvPr/>
          </p:nvGrpSpPr>
          <p:grpSpPr>
            <a:xfrm>
              <a:off x="3788803" y="2888040"/>
              <a:ext cx="3167045" cy="1015663"/>
              <a:chOff x="6164261" y="844362"/>
              <a:chExt cx="3167045" cy="1015663"/>
            </a:xfrm>
          </p:grpSpPr>
          <p:sp>
            <p:nvSpPr>
              <p:cNvPr id="56" name="Google Shape;781;p16">
                <a:extLst>
                  <a:ext uri="{FF2B5EF4-FFF2-40B4-BE49-F238E27FC236}">
                    <a16:creationId xmlns:a16="http://schemas.microsoft.com/office/drawing/2014/main" id="{6B5039DD-FB53-2E4E-85A6-9C6C8818EDA8}"/>
                  </a:ext>
                </a:extLst>
              </p:cNvPr>
              <p:cNvSpPr txBox="1"/>
              <p:nvPr/>
            </p:nvSpPr>
            <p:spPr>
              <a:xfrm>
                <a:off x="7371595" y="844362"/>
                <a:ext cx="195971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Sitio de renta vacacional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2.</a:t>
                </a:r>
                <a:r>
                  <a:rPr lang="es-MX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2.4%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7" name="Google Shape;782;p16">
                <a:extLst>
                  <a:ext uri="{FF2B5EF4-FFF2-40B4-BE49-F238E27FC236}">
                    <a16:creationId xmlns:a16="http://schemas.microsoft.com/office/drawing/2014/main" id="{D0607D1B-812E-7344-9C41-F421E71112E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50053" t="3328" r="36110" b="78728"/>
              <a:stretch/>
            </p:blipFill>
            <p:spPr>
              <a:xfrm>
                <a:off x="6164261" y="867697"/>
                <a:ext cx="996286" cy="9689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Google Shape;783;p16">
              <a:extLst>
                <a:ext uri="{FF2B5EF4-FFF2-40B4-BE49-F238E27FC236}">
                  <a16:creationId xmlns:a16="http://schemas.microsoft.com/office/drawing/2014/main" id="{75655A51-9258-044C-92C5-3B7BC88C462B}"/>
                </a:ext>
              </a:extLst>
            </p:cNvPr>
            <p:cNvGrpSpPr/>
            <p:nvPr/>
          </p:nvGrpSpPr>
          <p:grpSpPr>
            <a:xfrm>
              <a:off x="588845" y="4090876"/>
              <a:ext cx="3199958" cy="1015663"/>
              <a:chOff x="2567873" y="3077840"/>
              <a:chExt cx="3199958" cy="1015663"/>
            </a:xfrm>
          </p:grpSpPr>
          <p:sp>
            <p:nvSpPr>
              <p:cNvPr id="59" name="Google Shape;784;p16">
                <a:extLst>
                  <a:ext uri="{FF2B5EF4-FFF2-40B4-BE49-F238E27FC236}">
                    <a16:creationId xmlns:a16="http://schemas.microsoft.com/office/drawing/2014/main" id="{C89753AD-92E5-DB47-A39F-6FE3EB4B8617}"/>
                  </a:ext>
                </a:extLst>
              </p:cNvPr>
              <p:cNvSpPr txBox="1"/>
              <p:nvPr/>
            </p:nvSpPr>
            <p:spPr>
              <a:xfrm>
                <a:off x="3808120" y="3077840"/>
                <a:ext cx="195971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Web compañía aérea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19.4%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13.8%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" name="Google Shape;785;p16">
                <a:extLst>
                  <a:ext uri="{FF2B5EF4-FFF2-40B4-BE49-F238E27FC236}">
                    <a16:creationId xmlns:a16="http://schemas.microsoft.com/office/drawing/2014/main" id="{ED360BC3-5165-9542-BE6C-1A8BF8C53E5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t="40185" r="86373" b="42123"/>
              <a:stretch/>
            </p:blipFill>
            <p:spPr>
              <a:xfrm>
                <a:off x="2567873" y="3092009"/>
                <a:ext cx="981151" cy="955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" name="Google Shape;786;p16">
              <a:extLst>
                <a:ext uri="{FF2B5EF4-FFF2-40B4-BE49-F238E27FC236}">
                  <a16:creationId xmlns:a16="http://schemas.microsoft.com/office/drawing/2014/main" id="{24027A22-678A-AC47-A045-8089D220BE04}"/>
                </a:ext>
              </a:extLst>
            </p:cNvPr>
            <p:cNvGrpSpPr/>
            <p:nvPr/>
          </p:nvGrpSpPr>
          <p:grpSpPr>
            <a:xfrm>
              <a:off x="585320" y="1525745"/>
              <a:ext cx="3203483" cy="1157800"/>
              <a:chOff x="2567873" y="702225"/>
              <a:chExt cx="3203483" cy="1157800"/>
            </a:xfrm>
          </p:grpSpPr>
          <p:sp>
            <p:nvSpPr>
              <p:cNvPr id="62" name="Google Shape;787;p16">
                <a:extLst>
                  <a:ext uri="{FF2B5EF4-FFF2-40B4-BE49-F238E27FC236}">
                    <a16:creationId xmlns:a16="http://schemas.microsoft.com/office/drawing/2014/main" id="{A7C6BDA0-4791-694F-B440-EA4F346C0AD5}"/>
                  </a:ext>
                </a:extLst>
              </p:cNvPr>
              <p:cNvSpPr txBox="1"/>
              <p:nvPr/>
            </p:nvSpPr>
            <p:spPr>
              <a:xfrm>
                <a:off x="3811645" y="844362"/>
                <a:ext cx="195971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Agencia de viajes online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29.8%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31.6%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" name="Google Shape;788;p16">
                <a:extLst>
                  <a:ext uri="{FF2B5EF4-FFF2-40B4-BE49-F238E27FC236}">
                    <a16:creationId xmlns:a16="http://schemas.microsoft.com/office/drawing/2014/main" id="{E5724CA4-85E5-BD45-9FD5-06939038873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r="85836" b="78559"/>
              <a:stretch/>
            </p:blipFill>
            <p:spPr>
              <a:xfrm>
                <a:off x="2567873" y="702225"/>
                <a:ext cx="1019820" cy="1157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" name="Google Shape;765;p16">
              <a:extLst>
                <a:ext uri="{FF2B5EF4-FFF2-40B4-BE49-F238E27FC236}">
                  <a16:creationId xmlns:a16="http://schemas.microsoft.com/office/drawing/2014/main" id="{E0D4B9EC-BE4F-334E-94F9-C61F9F5F6634}"/>
                </a:ext>
              </a:extLst>
            </p:cNvPr>
            <p:cNvGrpSpPr/>
            <p:nvPr/>
          </p:nvGrpSpPr>
          <p:grpSpPr>
            <a:xfrm>
              <a:off x="6955848" y="2890215"/>
              <a:ext cx="2836376" cy="1073485"/>
              <a:chOff x="6250917" y="4167256"/>
              <a:chExt cx="2836376" cy="1073485"/>
            </a:xfrm>
          </p:grpSpPr>
          <p:sp>
            <p:nvSpPr>
              <p:cNvPr id="65" name="Google Shape;766;p16">
                <a:extLst>
                  <a:ext uri="{FF2B5EF4-FFF2-40B4-BE49-F238E27FC236}">
                    <a16:creationId xmlns:a16="http://schemas.microsoft.com/office/drawing/2014/main" id="{DF2DF703-1748-6E46-B18E-599FDD67B563}"/>
                  </a:ext>
                </a:extLst>
              </p:cNvPr>
              <p:cNvSpPr txBox="1"/>
              <p:nvPr/>
            </p:nvSpPr>
            <p:spPr>
              <a:xfrm>
                <a:off x="7368070" y="4167256"/>
                <a:ext cx="1719223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Oficina – teléfono compañía aérea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3.1%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1.9%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767;p16">
                <a:extLst>
                  <a:ext uri="{FF2B5EF4-FFF2-40B4-BE49-F238E27FC236}">
                    <a16:creationId xmlns:a16="http://schemas.microsoft.com/office/drawing/2014/main" id="{925172DB-3FF1-514B-BAFD-3F041B326F7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50779" t="60657" r="37090" b="20893"/>
              <a:stretch/>
            </p:blipFill>
            <p:spPr>
              <a:xfrm>
                <a:off x="6250917" y="4244454"/>
                <a:ext cx="873457" cy="996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768;p16">
              <a:extLst>
                <a:ext uri="{FF2B5EF4-FFF2-40B4-BE49-F238E27FC236}">
                  <a16:creationId xmlns:a16="http://schemas.microsoft.com/office/drawing/2014/main" id="{2238E920-67C8-114B-9018-FD5AC556ABCE}"/>
                </a:ext>
              </a:extLst>
            </p:cNvPr>
            <p:cNvGrpSpPr/>
            <p:nvPr/>
          </p:nvGrpSpPr>
          <p:grpSpPr>
            <a:xfrm>
              <a:off x="6955848" y="1650670"/>
              <a:ext cx="2968631" cy="1016488"/>
              <a:chOff x="6234108" y="3077840"/>
              <a:chExt cx="2968631" cy="1016488"/>
            </a:xfrm>
          </p:grpSpPr>
          <p:sp>
            <p:nvSpPr>
              <p:cNvPr id="68" name="Google Shape;769;p16">
                <a:extLst>
                  <a:ext uri="{FF2B5EF4-FFF2-40B4-BE49-F238E27FC236}">
                    <a16:creationId xmlns:a16="http://schemas.microsoft.com/office/drawing/2014/main" id="{95B8797C-BE99-1141-9DA6-F077EDEE9EB9}"/>
                  </a:ext>
                </a:extLst>
              </p:cNvPr>
              <p:cNvSpPr txBox="1"/>
              <p:nvPr/>
            </p:nvSpPr>
            <p:spPr>
              <a:xfrm>
                <a:off x="7368071" y="3077840"/>
                <a:ext cx="183466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Tiempo compartido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3.6%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4.6%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770;p16">
                <a:extLst>
                  <a:ext uri="{FF2B5EF4-FFF2-40B4-BE49-F238E27FC236}">
                    <a16:creationId xmlns:a16="http://schemas.microsoft.com/office/drawing/2014/main" id="{F7291660-5E71-5243-9AC0-84CCC50961D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50937" t="41659" r="37120" b="40902"/>
              <a:stretch/>
            </p:blipFill>
            <p:spPr>
              <a:xfrm>
                <a:off x="6234108" y="3152633"/>
                <a:ext cx="859809" cy="9416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77;p16">
              <a:extLst>
                <a:ext uri="{FF2B5EF4-FFF2-40B4-BE49-F238E27FC236}">
                  <a16:creationId xmlns:a16="http://schemas.microsoft.com/office/drawing/2014/main" id="{AED16D75-37DE-F946-AF98-A9F419B94E5F}"/>
                </a:ext>
              </a:extLst>
            </p:cNvPr>
            <p:cNvGrpSpPr/>
            <p:nvPr/>
          </p:nvGrpSpPr>
          <p:grpSpPr>
            <a:xfrm>
              <a:off x="3823409" y="4081717"/>
              <a:ext cx="2888533" cy="1023582"/>
              <a:chOff x="6198761" y="1978925"/>
              <a:chExt cx="2888533" cy="1023582"/>
            </a:xfrm>
          </p:grpSpPr>
          <p:sp>
            <p:nvSpPr>
              <p:cNvPr id="71" name="Google Shape;778;p16">
                <a:extLst>
                  <a:ext uri="{FF2B5EF4-FFF2-40B4-BE49-F238E27FC236}">
                    <a16:creationId xmlns:a16="http://schemas.microsoft.com/office/drawing/2014/main" id="{D76F6A91-AA7D-DC4A-9F3E-0CE18CFC29CC}"/>
                  </a:ext>
                </a:extLst>
              </p:cNvPr>
              <p:cNvSpPr txBox="1"/>
              <p:nvPr/>
            </p:nvSpPr>
            <p:spPr>
              <a:xfrm>
                <a:off x="7371596" y="1980180"/>
                <a:ext cx="171569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Sitio web del hotel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9.1%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dirty="0">
                    <a:solidFill>
                      <a:srgbClr val="92C8E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6.5%</a:t>
                </a:r>
                <a:endParaRPr sz="1400" b="1" dirty="0">
                  <a:solidFill>
                    <a:srgbClr val="92C8E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79;p16">
                <a:extLst>
                  <a:ext uri="{FF2B5EF4-FFF2-40B4-BE49-F238E27FC236}">
                    <a16:creationId xmlns:a16="http://schemas.microsoft.com/office/drawing/2014/main" id="{AFDA5BA8-3F0B-A54B-9635-EFB1668F913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51031" t="22073" r="36837" b="58972"/>
              <a:stretch/>
            </p:blipFill>
            <p:spPr>
              <a:xfrm>
                <a:off x="6198761" y="1978925"/>
                <a:ext cx="873458" cy="10235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3" name="Rectángulo 72">
            <a:extLst>
              <a:ext uri="{FF2B5EF4-FFF2-40B4-BE49-F238E27FC236}">
                <a16:creationId xmlns:a16="http://schemas.microsoft.com/office/drawing/2014/main" id="{75473C34-852F-7947-8C54-1ED707C76310}"/>
              </a:ext>
            </a:extLst>
          </p:cNvPr>
          <p:cNvSpPr/>
          <p:nvPr/>
        </p:nvSpPr>
        <p:spPr>
          <a:xfrm>
            <a:off x="0" y="234106"/>
            <a:ext cx="3193060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Camal de Compra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Flecha abajo 33"/>
          <p:cNvSpPr/>
          <p:nvPr/>
        </p:nvSpPr>
        <p:spPr>
          <a:xfrm>
            <a:off x="3166006" y="3628418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Flecha abajo 35"/>
          <p:cNvSpPr/>
          <p:nvPr/>
        </p:nvSpPr>
        <p:spPr>
          <a:xfrm rot="10800000">
            <a:off x="3193061" y="5048799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 abajo 36"/>
          <p:cNvSpPr/>
          <p:nvPr/>
        </p:nvSpPr>
        <p:spPr>
          <a:xfrm rot="10800000">
            <a:off x="6858963" y="5046054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8505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7037" y="1426245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338839" y="762252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oogle Shape;509;p16">
            <a:extLst>
              <a:ext uri="{FF2B5EF4-FFF2-40B4-BE49-F238E27FC236}">
                <a16:creationId xmlns:a16="http://schemas.microsoft.com/office/drawing/2014/main" id="{93EE6892-13B5-194F-A3BD-ECED24CE080C}"/>
              </a:ext>
            </a:extLst>
          </p:cNvPr>
          <p:cNvGrpSpPr/>
          <p:nvPr/>
        </p:nvGrpSpPr>
        <p:grpSpPr>
          <a:xfrm>
            <a:off x="2342950" y="1397955"/>
            <a:ext cx="7457177" cy="4250848"/>
            <a:chOff x="2615905" y="1538419"/>
            <a:chExt cx="7457177" cy="4250848"/>
          </a:xfrm>
        </p:grpSpPr>
        <p:grpSp>
          <p:nvGrpSpPr>
            <p:cNvPr id="34" name="Google Shape;510;p16">
              <a:extLst>
                <a:ext uri="{FF2B5EF4-FFF2-40B4-BE49-F238E27FC236}">
                  <a16:creationId xmlns:a16="http://schemas.microsoft.com/office/drawing/2014/main" id="{98B565FF-F3DC-2347-A929-6BBD785F6DD5}"/>
                </a:ext>
              </a:extLst>
            </p:cNvPr>
            <p:cNvGrpSpPr/>
            <p:nvPr/>
          </p:nvGrpSpPr>
          <p:grpSpPr>
            <a:xfrm>
              <a:off x="2615905" y="1538419"/>
              <a:ext cx="1635844" cy="4233522"/>
              <a:chOff x="2615905" y="1538419"/>
              <a:chExt cx="1635844" cy="4233522"/>
            </a:xfrm>
          </p:grpSpPr>
          <p:pic>
            <p:nvPicPr>
              <p:cNvPr id="83" name="Google Shape;511;p16">
                <a:extLst>
                  <a:ext uri="{FF2B5EF4-FFF2-40B4-BE49-F238E27FC236}">
                    <a16:creationId xmlns:a16="http://schemas.microsoft.com/office/drawing/2014/main" id="{E1A5691E-B8AC-5B45-BBB3-A10C000BCAD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29809" t="12480" r="51560" b="71731"/>
              <a:stretch/>
            </p:blipFill>
            <p:spPr>
              <a:xfrm>
                <a:off x="2615905" y="1538419"/>
                <a:ext cx="1635844" cy="103973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4" name="Google Shape;512;p16">
                <a:extLst>
                  <a:ext uri="{FF2B5EF4-FFF2-40B4-BE49-F238E27FC236}">
                    <a16:creationId xmlns:a16="http://schemas.microsoft.com/office/drawing/2014/main" id="{14FD5D21-E1F9-CB43-A075-7878741C0224}"/>
                  </a:ext>
                </a:extLst>
              </p:cNvPr>
              <p:cNvGrpSpPr/>
              <p:nvPr/>
            </p:nvGrpSpPr>
            <p:grpSpPr>
              <a:xfrm>
                <a:off x="2615905" y="2648316"/>
                <a:ext cx="1626710" cy="3123625"/>
                <a:chOff x="2615905" y="2648316"/>
                <a:chExt cx="1626710" cy="3123625"/>
              </a:xfrm>
            </p:grpSpPr>
            <p:sp>
              <p:nvSpPr>
                <p:cNvPr id="85" name="Google Shape;513;p16">
                  <a:extLst>
                    <a:ext uri="{FF2B5EF4-FFF2-40B4-BE49-F238E27FC236}">
                      <a16:creationId xmlns:a16="http://schemas.microsoft.com/office/drawing/2014/main" id="{D1BD4862-4025-A84D-951E-411247B51802}"/>
                    </a:ext>
                  </a:extLst>
                </p:cNvPr>
                <p:cNvSpPr/>
                <p:nvPr/>
              </p:nvSpPr>
              <p:spPr>
                <a:xfrm>
                  <a:off x="2621321" y="2648316"/>
                  <a:ext cx="1621294" cy="312362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514;p16">
                  <a:extLst>
                    <a:ext uri="{FF2B5EF4-FFF2-40B4-BE49-F238E27FC236}">
                      <a16:creationId xmlns:a16="http://schemas.microsoft.com/office/drawing/2014/main" id="{42CB5B8C-7739-444F-9BD4-4569F10114BA}"/>
                    </a:ext>
                  </a:extLst>
                </p:cNvPr>
                <p:cNvSpPr txBox="1"/>
                <p:nvPr/>
              </p:nvSpPr>
              <p:spPr>
                <a:xfrm>
                  <a:off x="2621321" y="3148742"/>
                  <a:ext cx="1615878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Todo incluido</a:t>
                  </a:r>
                  <a:endParaRPr sz="20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" name="Google Shape;515;p16">
                  <a:extLst>
                    <a:ext uri="{FF2B5EF4-FFF2-40B4-BE49-F238E27FC236}">
                      <a16:creationId xmlns:a16="http://schemas.microsoft.com/office/drawing/2014/main" id="{11666652-4C75-2C40-8994-6E9D32C2AC3F}"/>
                    </a:ext>
                  </a:extLst>
                </p:cNvPr>
                <p:cNvSpPr txBox="1"/>
                <p:nvPr/>
              </p:nvSpPr>
              <p:spPr>
                <a:xfrm>
                  <a:off x="2621321" y="4466832"/>
                  <a:ext cx="1615878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2020: 32.1%</a:t>
                  </a:r>
                  <a:endParaRPr sz="1900" b="1" dirty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" name="Google Shape;516;p16">
                  <a:extLst>
                    <a:ext uri="{FF2B5EF4-FFF2-40B4-BE49-F238E27FC236}">
                      <a16:creationId xmlns:a16="http://schemas.microsoft.com/office/drawing/2014/main" id="{664020D0-B16C-DE44-824A-DA6C69DD9F43}"/>
                    </a:ext>
                  </a:extLst>
                </p:cNvPr>
                <p:cNvSpPr txBox="1"/>
                <p:nvPr/>
              </p:nvSpPr>
              <p:spPr>
                <a:xfrm>
                  <a:off x="2615905" y="4862681"/>
                  <a:ext cx="1615878" cy="3539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700" dirty="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2019: 49.1%</a:t>
                  </a:r>
                  <a:endParaRPr sz="1700" dirty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35" name="Google Shape;517;p16">
              <a:extLst>
                <a:ext uri="{FF2B5EF4-FFF2-40B4-BE49-F238E27FC236}">
                  <a16:creationId xmlns:a16="http://schemas.microsoft.com/office/drawing/2014/main" id="{028DE142-59A7-4F47-95B0-98A18D3A6ECC}"/>
                </a:ext>
              </a:extLst>
            </p:cNvPr>
            <p:cNvGrpSpPr/>
            <p:nvPr/>
          </p:nvGrpSpPr>
          <p:grpSpPr>
            <a:xfrm>
              <a:off x="4547603" y="1696433"/>
              <a:ext cx="1636629" cy="4092834"/>
              <a:chOff x="4547603" y="1696433"/>
              <a:chExt cx="1636629" cy="4092834"/>
            </a:xfrm>
          </p:grpSpPr>
          <p:pic>
            <p:nvPicPr>
              <p:cNvPr id="77" name="Google Shape;518;p16">
                <a:extLst>
                  <a:ext uri="{FF2B5EF4-FFF2-40B4-BE49-F238E27FC236}">
                    <a16:creationId xmlns:a16="http://schemas.microsoft.com/office/drawing/2014/main" id="{FF09D351-5043-6540-8150-62F5D7AAF38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12215" t="12480" r="72928" b="71731"/>
              <a:stretch/>
            </p:blipFill>
            <p:spPr>
              <a:xfrm>
                <a:off x="4807854" y="1696433"/>
                <a:ext cx="1044211" cy="83231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8" name="Google Shape;519;p16">
                <a:extLst>
                  <a:ext uri="{FF2B5EF4-FFF2-40B4-BE49-F238E27FC236}">
                    <a16:creationId xmlns:a16="http://schemas.microsoft.com/office/drawing/2014/main" id="{14DE8AEA-5648-EA48-9A30-FEF31E6F6179}"/>
                  </a:ext>
                </a:extLst>
              </p:cNvPr>
              <p:cNvGrpSpPr/>
              <p:nvPr/>
            </p:nvGrpSpPr>
            <p:grpSpPr>
              <a:xfrm>
                <a:off x="4547603" y="2665642"/>
                <a:ext cx="1636629" cy="3123625"/>
                <a:chOff x="4547603" y="2665642"/>
                <a:chExt cx="1636629" cy="3123625"/>
              </a:xfrm>
            </p:grpSpPr>
            <p:sp>
              <p:nvSpPr>
                <p:cNvPr id="79" name="Google Shape;520;p16">
                  <a:extLst>
                    <a:ext uri="{FF2B5EF4-FFF2-40B4-BE49-F238E27FC236}">
                      <a16:creationId xmlns:a16="http://schemas.microsoft.com/office/drawing/2014/main" id="{6C33BC66-B8CF-8542-A001-BF4AB5D387DA}"/>
                    </a:ext>
                  </a:extLst>
                </p:cNvPr>
                <p:cNvSpPr/>
                <p:nvPr/>
              </p:nvSpPr>
              <p:spPr>
                <a:xfrm>
                  <a:off x="4562938" y="2665642"/>
                  <a:ext cx="1621294" cy="3123625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521;p16">
                  <a:extLst>
                    <a:ext uri="{FF2B5EF4-FFF2-40B4-BE49-F238E27FC236}">
                      <a16:creationId xmlns:a16="http://schemas.microsoft.com/office/drawing/2014/main" id="{62AA00B7-8388-0E4D-A0C9-049D24E0F6BF}"/>
                    </a:ext>
                  </a:extLst>
                </p:cNvPr>
                <p:cNvSpPr txBox="1"/>
                <p:nvPr/>
              </p:nvSpPr>
              <p:spPr>
                <a:xfrm>
                  <a:off x="4559897" y="3168335"/>
                  <a:ext cx="1615878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>
                      <a:solidFill>
                        <a:srgbClr val="171616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No usó paquete</a:t>
                  </a:r>
                  <a:endParaRPr sz="2000" b="1">
                    <a:solidFill>
                      <a:srgbClr val="17161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" name="Google Shape;522;p16">
                  <a:extLst>
                    <a:ext uri="{FF2B5EF4-FFF2-40B4-BE49-F238E27FC236}">
                      <a16:creationId xmlns:a16="http://schemas.microsoft.com/office/drawing/2014/main" id="{3A94CD72-1867-9B4D-AB54-D52916395942}"/>
                    </a:ext>
                  </a:extLst>
                </p:cNvPr>
                <p:cNvSpPr txBox="1"/>
                <p:nvPr/>
              </p:nvSpPr>
              <p:spPr>
                <a:xfrm>
                  <a:off x="4547603" y="4486425"/>
                  <a:ext cx="162817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rgbClr val="F19D19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2019: 53.2%</a:t>
                  </a:r>
                  <a:endParaRPr sz="2000" b="1" dirty="0">
                    <a:solidFill>
                      <a:srgbClr val="F19D1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" name="Google Shape;523;p16">
                  <a:extLst>
                    <a:ext uri="{FF2B5EF4-FFF2-40B4-BE49-F238E27FC236}">
                      <a16:creationId xmlns:a16="http://schemas.microsoft.com/office/drawing/2014/main" id="{BC3BE72D-0902-334A-8B31-8396CA4C7581}"/>
                    </a:ext>
                  </a:extLst>
                </p:cNvPr>
                <p:cNvSpPr txBox="1"/>
                <p:nvPr/>
              </p:nvSpPr>
              <p:spPr>
                <a:xfrm>
                  <a:off x="4554481" y="4882274"/>
                  <a:ext cx="1615878" cy="3539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700" dirty="0">
                      <a:solidFill>
                        <a:srgbClr val="F3AE3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2018: 36.2%</a:t>
                  </a:r>
                  <a:endParaRPr sz="1700" dirty="0">
                    <a:solidFill>
                      <a:srgbClr val="F3AE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36" name="Google Shape;524;p16">
              <a:extLst>
                <a:ext uri="{FF2B5EF4-FFF2-40B4-BE49-F238E27FC236}">
                  <a16:creationId xmlns:a16="http://schemas.microsoft.com/office/drawing/2014/main" id="{D1D705AC-FB21-A94E-A1C8-2F2C8A62FE9B}"/>
                </a:ext>
              </a:extLst>
            </p:cNvPr>
            <p:cNvGrpSpPr/>
            <p:nvPr/>
          </p:nvGrpSpPr>
          <p:grpSpPr>
            <a:xfrm>
              <a:off x="6443885" y="1547580"/>
              <a:ext cx="1724969" cy="4241687"/>
              <a:chOff x="6443885" y="1547580"/>
              <a:chExt cx="1724969" cy="4241687"/>
            </a:xfrm>
          </p:grpSpPr>
          <p:pic>
            <p:nvPicPr>
              <p:cNvPr id="44" name="Google Shape;525;p16">
                <a:extLst>
                  <a:ext uri="{FF2B5EF4-FFF2-40B4-BE49-F238E27FC236}">
                    <a16:creationId xmlns:a16="http://schemas.microsoft.com/office/drawing/2014/main" id="{A17365FA-F35B-5745-991B-C0505814F80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51177" t="12480" r="30034" b="71731"/>
              <a:stretch/>
            </p:blipFill>
            <p:spPr>
              <a:xfrm>
                <a:off x="6443885" y="1547580"/>
                <a:ext cx="1724969" cy="108716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5" name="Google Shape;526;p16">
                <a:extLst>
                  <a:ext uri="{FF2B5EF4-FFF2-40B4-BE49-F238E27FC236}">
                    <a16:creationId xmlns:a16="http://schemas.microsoft.com/office/drawing/2014/main" id="{2ED860B8-C50B-7D41-9FDF-B23ED7216A31}"/>
                  </a:ext>
                </a:extLst>
              </p:cNvPr>
              <p:cNvGrpSpPr/>
              <p:nvPr/>
            </p:nvGrpSpPr>
            <p:grpSpPr>
              <a:xfrm>
                <a:off x="6496334" y="2665642"/>
                <a:ext cx="1632323" cy="3123625"/>
                <a:chOff x="6496334" y="2665642"/>
                <a:chExt cx="1632323" cy="3123625"/>
              </a:xfrm>
            </p:grpSpPr>
            <p:sp>
              <p:nvSpPr>
                <p:cNvPr id="73" name="Google Shape;527;p16">
                  <a:extLst>
                    <a:ext uri="{FF2B5EF4-FFF2-40B4-BE49-F238E27FC236}">
                      <a16:creationId xmlns:a16="http://schemas.microsoft.com/office/drawing/2014/main" id="{D78ABF7F-B0AB-D14E-B2E6-D64845D8093C}"/>
                    </a:ext>
                  </a:extLst>
                </p:cNvPr>
                <p:cNvSpPr/>
                <p:nvPr/>
              </p:nvSpPr>
              <p:spPr>
                <a:xfrm>
                  <a:off x="6507363" y="2665642"/>
                  <a:ext cx="1621294" cy="3123625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528;p16">
                  <a:extLst>
                    <a:ext uri="{FF2B5EF4-FFF2-40B4-BE49-F238E27FC236}">
                      <a16:creationId xmlns:a16="http://schemas.microsoft.com/office/drawing/2014/main" id="{242E84F4-FF7E-7949-A9CE-A18E03019E62}"/>
                    </a:ext>
                  </a:extLst>
                </p:cNvPr>
                <p:cNvSpPr txBox="1"/>
                <p:nvPr/>
              </p:nvSpPr>
              <p:spPr>
                <a:xfrm>
                  <a:off x="6503847" y="3153741"/>
                  <a:ext cx="1615878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>
                      <a:solidFill>
                        <a:srgbClr val="171616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Avión y hotel</a:t>
                  </a:r>
                  <a:endParaRPr sz="2000" b="1">
                    <a:solidFill>
                      <a:srgbClr val="17161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" name="Google Shape;529;p16">
                  <a:extLst>
                    <a:ext uri="{FF2B5EF4-FFF2-40B4-BE49-F238E27FC236}">
                      <a16:creationId xmlns:a16="http://schemas.microsoft.com/office/drawing/2014/main" id="{850E554E-F7B6-AC44-A55D-D0385B913E56}"/>
                    </a:ext>
                  </a:extLst>
                </p:cNvPr>
                <p:cNvSpPr txBox="1"/>
                <p:nvPr/>
              </p:nvSpPr>
              <p:spPr>
                <a:xfrm>
                  <a:off x="6496334" y="4471831"/>
                  <a:ext cx="162339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rgbClr val="F19D19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2020: 19.3%</a:t>
                  </a:r>
                  <a:endParaRPr sz="2000" b="1" dirty="0">
                    <a:solidFill>
                      <a:srgbClr val="F19D1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" name="Google Shape;530;p16">
                  <a:extLst>
                    <a:ext uri="{FF2B5EF4-FFF2-40B4-BE49-F238E27FC236}">
                      <a16:creationId xmlns:a16="http://schemas.microsoft.com/office/drawing/2014/main" id="{EE2C11E3-959D-924C-8CFE-97B38B14DDA8}"/>
                    </a:ext>
                  </a:extLst>
                </p:cNvPr>
                <p:cNvSpPr txBox="1"/>
                <p:nvPr/>
              </p:nvSpPr>
              <p:spPr>
                <a:xfrm>
                  <a:off x="6498431" y="4867680"/>
                  <a:ext cx="1615878" cy="3539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700" dirty="0">
                      <a:solidFill>
                        <a:srgbClr val="F3AE3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2019: 12.3%</a:t>
                  </a:r>
                  <a:endParaRPr sz="1700" dirty="0">
                    <a:solidFill>
                      <a:srgbClr val="F3AE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37" name="Google Shape;531;p16">
              <a:extLst>
                <a:ext uri="{FF2B5EF4-FFF2-40B4-BE49-F238E27FC236}">
                  <a16:creationId xmlns:a16="http://schemas.microsoft.com/office/drawing/2014/main" id="{AF65D85D-1846-0A4D-8820-75D235231D1B}"/>
                </a:ext>
              </a:extLst>
            </p:cNvPr>
            <p:cNvGrpSpPr/>
            <p:nvPr/>
          </p:nvGrpSpPr>
          <p:grpSpPr>
            <a:xfrm>
              <a:off x="8451788" y="1639266"/>
              <a:ext cx="1621294" cy="4130408"/>
              <a:chOff x="8451788" y="1639266"/>
              <a:chExt cx="1621294" cy="4130408"/>
            </a:xfrm>
          </p:grpSpPr>
          <p:pic>
            <p:nvPicPr>
              <p:cNvPr id="38" name="Google Shape;532;p16">
                <a:extLst>
                  <a:ext uri="{FF2B5EF4-FFF2-40B4-BE49-F238E27FC236}">
                    <a16:creationId xmlns:a16="http://schemas.microsoft.com/office/drawing/2014/main" id="{637961F0-786E-224D-9552-6725B6E9B24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alphaModFix/>
              </a:blip>
              <a:srcRect l="70492" t="12480" r="11206" b="71731"/>
              <a:stretch/>
            </p:blipFill>
            <p:spPr>
              <a:xfrm>
                <a:off x="8512257" y="1639266"/>
                <a:ext cx="1493715" cy="96654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9" name="Google Shape;533;p16">
                <a:extLst>
                  <a:ext uri="{FF2B5EF4-FFF2-40B4-BE49-F238E27FC236}">
                    <a16:creationId xmlns:a16="http://schemas.microsoft.com/office/drawing/2014/main" id="{4BF6EA64-8693-4D41-B47A-B880510DE910}"/>
                  </a:ext>
                </a:extLst>
              </p:cNvPr>
              <p:cNvGrpSpPr/>
              <p:nvPr/>
            </p:nvGrpSpPr>
            <p:grpSpPr>
              <a:xfrm>
                <a:off x="8451788" y="2646049"/>
                <a:ext cx="1621294" cy="3123625"/>
                <a:chOff x="8451788" y="2646049"/>
                <a:chExt cx="1621294" cy="3123625"/>
              </a:xfrm>
            </p:grpSpPr>
            <p:sp>
              <p:nvSpPr>
                <p:cNvPr id="40" name="Google Shape;534;p16">
                  <a:extLst>
                    <a:ext uri="{FF2B5EF4-FFF2-40B4-BE49-F238E27FC236}">
                      <a16:creationId xmlns:a16="http://schemas.microsoft.com/office/drawing/2014/main" id="{15F98373-4C2F-6644-A4A4-E612543C736D}"/>
                    </a:ext>
                  </a:extLst>
                </p:cNvPr>
                <p:cNvSpPr/>
                <p:nvPr/>
              </p:nvSpPr>
              <p:spPr>
                <a:xfrm>
                  <a:off x="8451788" y="2646049"/>
                  <a:ext cx="1621294" cy="3123625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535;p16">
                  <a:extLst>
                    <a:ext uri="{FF2B5EF4-FFF2-40B4-BE49-F238E27FC236}">
                      <a16:creationId xmlns:a16="http://schemas.microsoft.com/office/drawing/2014/main" id="{D5BBE157-8127-5A4D-BE6D-8630A724D834}"/>
                    </a:ext>
                  </a:extLst>
                </p:cNvPr>
                <p:cNvSpPr txBox="1"/>
                <p:nvPr/>
              </p:nvSpPr>
              <p:spPr>
                <a:xfrm>
                  <a:off x="8457204" y="3156934"/>
                  <a:ext cx="1615878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>
                      <a:solidFill>
                        <a:srgbClr val="171616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Avión, hotel y un alimento</a:t>
                  </a:r>
                  <a:endParaRPr sz="2000" b="1">
                    <a:solidFill>
                      <a:srgbClr val="17161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2" name="Google Shape;536;p16">
                  <a:extLst>
                    <a:ext uri="{FF2B5EF4-FFF2-40B4-BE49-F238E27FC236}">
                      <a16:creationId xmlns:a16="http://schemas.microsoft.com/office/drawing/2014/main" id="{596BF061-F305-414F-8946-D1BEFF799582}"/>
                    </a:ext>
                  </a:extLst>
                </p:cNvPr>
                <p:cNvSpPr txBox="1"/>
                <p:nvPr/>
              </p:nvSpPr>
              <p:spPr>
                <a:xfrm>
                  <a:off x="8457204" y="4475024"/>
                  <a:ext cx="161587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rgbClr val="F19D19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2020: 1.8%</a:t>
                  </a:r>
                  <a:endParaRPr sz="2000" b="1" dirty="0">
                    <a:solidFill>
                      <a:srgbClr val="F19D1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3" name="Google Shape;537;p16">
                  <a:extLst>
                    <a:ext uri="{FF2B5EF4-FFF2-40B4-BE49-F238E27FC236}">
                      <a16:creationId xmlns:a16="http://schemas.microsoft.com/office/drawing/2014/main" id="{B464F557-42AB-AF4C-8017-0C9829B97802}"/>
                    </a:ext>
                  </a:extLst>
                </p:cNvPr>
                <p:cNvSpPr txBox="1"/>
                <p:nvPr/>
              </p:nvSpPr>
              <p:spPr>
                <a:xfrm>
                  <a:off x="8451788" y="4870873"/>
                  <a:ext cx="1615878" cy="3539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700" dirty="0">
                      <a:solidFill>
                        <a:srgbClr val="F3AE3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2019: 2.4%</a:t>
                  </a:r>
                  <a:endParaRPr sz="1700" dirty="0">
                    <a:solidFill>
                      <a:srgbClr val="F3AE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</p:grpSp>
      <p:sp>
        <p:nvSpPr>
          <p:cNvPr id="89" name="Rectángulo 88">
            <a:extLst>
              <a:ext uri="{FF2B5EF4-FFF2-40B4-BE49-F238E27FC236}">
                <a16:creationId xmlns:a16="http://schemas.microsoft.com/office/drawing/2014/main" id="{0A30765A-4953-D442-A279-56582755E59F}"/>
              </a:ext>
            </a:extLst>
          </p:cNvPr>
          <p:cNvSpPr/>
          <p:nvPr/>
        </p:nvSpPr>
        <p:spPr>
          <a:xfrm>
            <a:off x="0" y="234106"/>
            <a:ext cx="2362184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Empaquetado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Flecha abajo 45"/>
          <p:cNvSpPr/>
          <p:nvPr/>
        </p:nvSpPr>
        <p:spPr>
          <a:xfrm>
            <a:off x="3001325" y="3708883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Flecha abajo 46"/>
          <p:cNvSpPr/>
          <p:nvPr/>
        </p:nvSpPr>
        <p:spPr>
          <a:xfrm rot="10800000">
            <a:off x="4899316" y="3762894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Flecha abajo 47"/>
          <p:cNvSpPr/>
          <p:nvPr/>
        </p:nvSpPr>
        <p:spPr>
          <a:xfrm rot="10800000">
            <a:off x="6851949" y="3727020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4139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8C8C77D0-5F81-6544-AAB5-59F00A8F2829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2760643" y="1074104"/>
            <a:chExt cx="6645082" cy="418198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1CBE1DE-8BF4-A94C-A186-539427A9D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46" r="22844"/>
            <a:stretch/>
          </p:blipFill>
          <p:spPr>
            <a:xfrm>
              <a:off x="2760643" y="1074104"/>
              <a:ext cx="6645082" cy="4181989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20A1A3D-48F3-D04D-81A0-A9D300E0C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0643" y="2373193"/>
              <a:ext cx="6469082" cy="2882900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B53D889F-AB85-4A43-ACF4-F57246310A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2000"/>
          </a:blip>
          <a:srcRect r="8691"/>
          <a:stretch/>
        </p:blipFill>
        <p:spPr>
          <a:xfrm>
            <a:off x="-18011" y="0"/>
            <a:ext cx="12210011" cy="693426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-1296126" y="-457926"/>
            <a:ext cx="3886200" cy="3810000"/>
          </a:xfrm>
          <a:prstGeom prst="ellipse">
            <a:avLst/>
          </a:prstGeom>
          <a:solidFill>
            <a:srgbClr val="35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1">
              <a:defRPr/>
            </a:pPr>
            <a:endParaRPr lang="en-US">
              <a:solidFill>
                <a:srgbClr val="35B8B8"/>
              </a:solidFill>
              <a:latin typeface="Arial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6591886" y="507694"/>
            <a:ext cx="5277200" cy="1546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ct val="0"/>
              </a:spcBef>
              <a:buClrTx/>
              <a:buSzTx/>
            </a:pPr>
            <a:r>
              <a:rPr lang="es-MX" sz="3600" b="1" kern="1200" spc="-60" dirty="0">
                <a:solidFill>
                  <a:srgbClr val="4C6267"/>
                </a:solidFill>
                <a:latin typeface="Century Gothic"/>
                <a:ea typeface="+mj-ea"/>
                <a:cs typeface="+mj-cs"/>
              </a:rPr>
              <a:t>Dirección de</a:t>
            </a:r>
            <a:br>
              <a:rPr lang="es-MX" sz="3600" b="1" kern="1200" spc="-60" dirty="0">
                <a:solidFill>
                  <a:srgbClr val="4C6267"/>
                </a:solidFill>
                <a:latin typeface="Century Gothic"/>
                <a:ea typeface="+mj-ea"/>
                <a:cs typeface="+mj-cs"/>
              </a:rPr>
            </a:br>
            <a:r>
              <a:rPr lang="es-MX" sz="3600" b="1" kern="1200" spc="-60" dirty="0">
                <a:solidFill>
                  <a:srgbClr val="4C6267"/>
                </a:solidFill>
                <a:latin typeface="Century Gothic"/>
                <a:ea typeface="+mj-ea"/>
                <a:cs typeface="+mj-cs"/>
              </a:rPr>
              <a:t>Planeación Estratégica</a:t>
            </a:r>
            <a:endParaRPr lang="en-GB" sz="3600" b="1" kern="1200" spc="-60" dirty="0">
              <a:solidFill>
                <a:srgbClr val="4C6267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03" y="6360461"/>
            <a:ext cx="2409892" cy="3692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1222527"/>
            <a:ext cx="1965277" cy="538867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941320" y="-167640"/>
            <a:ext cx="1310640" cy="1295400"/>
          </a:xfrm>
          <a:prstGeom prst="ellipse">
            <a:avLst/>
          </a:prstGeom>
          <a:solidFill>
            <a:srgbClr val="35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1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-320494" y="5501639"/>
            <a:ext cx="1768294" cy="1828801"/>
          </a:xfrm>
          <a:prstGeom prst="ellipse">
            <a:avLst/>
          </a:prstGeom>
          <a:solidFill>
            <a:srgbClr val="35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1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2939623-9123-0C49-BA25-60A3347E27BF}"/>
              </a:ext>
            </a:extLst>
          </p:cNvPr>
          <p:cNvSpPr/>
          <p:nvPr/>
        </p:nvSpPr>
        <p:spPr>
          <a:xfrm>
            <a:off x="7526868" y="5002975"/>
            <a:ext cx="4307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spc="-60" dirty="0">
                <a:solidFill>
                  <a:srgbClr val="4C6267"/>
                </a:solidFill>
                <a:latin typeface="Century Gothic"/>
              </a:rPr>
              <a:t>Benjamín Jiménez</a:t>
            </a:r>
          </a:p>
          <a:p>
            <a:pPr algn="r"/>
            <a:r>
              <a:rPr lang="es-MX" b="1" spc="-60" dirty="0">
                <a:solidFill>
                  <a:srgbClr val="4C6267"/>
                </a:solidFill>
                <a:latin typeface="Century Gothic"/>
              </a:rPr>
              <a:t>Director Ejecutivo de Planeación Estratégica</a:t>
            </a:r>
          </a:p>
          <a:p>
            <a:pPr algn="r"/>
            <a:r>
              <a:rPr lang="es-MX" b="1" spc="-60" dirty="0">
                <a:solidFill>
                  <a:srgbClr val="4C6267"/>
                </a:solidFill>
                <a:latin typeface="Century Gothic"/>
              </a:rPr>
              <a:t>Consejo de Promoción Turística de Quintana Roo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3751" y="1441381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505333" y="797982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0AD4CEA-1E52-5845-91ED-C8038E4E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19606"/>
              </p:ext>
            </p:extLst>
          </p:nvPr>
        </p:nvGraphicFramePr>
        <p:xfrm>
          <a:off x="2415822" y="1627118"/>
          <a:ext cx="7360355" cy="41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2341">
                  <a:extLst>
                    <a:ext uri="{9D8B030D-6E8A-4147-A177-3AD203B41FA5}">
                      <a16:colId xmlns:a16="http://schemas.microsoft.com/office/drawing/2014/main" val="2071492987"/>
                    </a:ext>
                  </a:extLst>
                </a:gridCol>
                <a:gridCol w="1919007">
                  <a:extLst>
                    <a:ext uri="{9D8B030D-6E8A-4147-A177-3AD203B41FA5}">
                      <a16:colId xmlns:a16="http://schemas.microsoft.com/office/drawing/2014/main" val="69624285"/>
                    </a:ext>
                  </a:extLst>
                </a:gridCol>
                <a:gridCol w="1919007">
                  <a:extLst>
                    <a:ext uri="{9D8B030D-6E8A-4147-A177-3AD203B41FA5}">
                      <a16:colId xmlns:a16="http://schemas.microsoft.com/office/drawing/2014/main" val="2027107514"/>
                    </a:ext>
                  </a:extLst>
                </a:gridCol>
              </a:tblGrid>
              <a:tr h="627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bg1"/>
                          </a:solidFill>
                        </a:rPr>
                        <a:t>Hospedaje</a:t>
                      </a:r>
                      <a:endParaRPr lang="es-MX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bg1"/>
                          </a:solidFill>
                        </a:rPr>
                        <a:t>Julio 2019</a:t>
                      </a:r>
                      <a:endParaRPr lang="es-MX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bg1"/>
                          </a:solidFill>
                        </a:rPr>
                        <a:t>Julio 2020</a:t>
                      </a:r>
                      <a:endParaRPr lang="es-MX" sz="18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00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49847"/>
                  </a:ext>
                </a:extLst>
              </a:tr>
              <a:tr h="58167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Hotel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kern="1200" cap="none" dirty="0">
                          <a:sym typeface="Arial"/>
                        </a:rPr>
                        <a:t>81.4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75.9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776631"/>
                  </a:ext>
                </a:extLst>
              </a:tr>
              <a:tr h="58167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Renta Vacacional 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kern="1200" cap="none" dirty="0">
                          <a:sym typeface="Arial"/>
                        </a:rPr>
                        <a:t>5.4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8.5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7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Casa de familiares / amigos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kern="1200" cap="none" dirty="0">
                          <a:sym typeface="Arial"/>
                        </a:rPr>
                        <a:t>3.3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7.1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7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Casa o condominio particular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kern="1200" cap="none" dirty="0">
                          <a:sym typeface="Arial"/>
                        </a:rPr>
                        <a:t>2.4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3.4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67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Tiempo compartido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kern="1200" cap="none" dirty="0">
                          <a:sym typeface="Arial"/>
                        </a:rPr>
                        <a:t>6.1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3.3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64632"/>
                  </a:ext>
                </a:extLst>
              </a:tr>
              <a:tr h="58167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Hostal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kern="1200" cap="none" dirty="0">
                          <a:sym typeface="Arial"/>
                        </a:rPr>
                        <a:t>1.4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1.9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754006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FAE992CD-DA59-DD4F-AF46-73A82E25B165}"/>
              </a:ext>
            </a:extLst>
          </p:cNvPr>
          <p:cNvSpPr/>
          <p:nvPr/>
        </p:nvSpPr>
        <p:spPr>
          <a:xfrm>
            <a:off x="0" y="234106"/>
            <a:ext cx="3147646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Tipo de Hospedaje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lecha abajo 10"/>
          <p:cNvSpPr/>
          <p:nvPr/>
        </p:nvSpPr>
        <p:spPr>
          <a:xfrm rot="10800000">
            <a:off x="9182918" y="2900501"/>
            <a:ext cx="315376" cy="4054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>
            <a:off x="7685253" y="2347545"/>
            <a:ext cx="315376" cy="4386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abajo 12"/>
          <p:cNvSpPr/>
          <p:nvPr/>
        </p:nvSpPr>
        <p:spPr>
          <a:xfrm rot="10800000">
            <a:off x="7685253" y="3545106"/>
            <a:ext cx="315376" cy="396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0170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3764" y="1368342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245078" y="745776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A7D3B36-98C9-5D40-8DF5-0CFEAF5FC213}"/>
              </a:ext>
            </a:extLst>
          </p:cNvPr>
          <p:cNvGrpSpPr/>
          <p:nvPr/>
        </p:nvGrpSpPr>
        <p:grpSpPr>
          <a:xfrm>
            <a:off x="1417627" y="1174552"/>
            <a:ext cx="9369949" cy="4508896"/>
            <a:chOff x="1017410" y="1371937"/>
            <a:chExt cx="9369949" cy="4508896"/>
          </a:xfrm>
        </p:grpSpPr>
        <p:grpSp>
          <p:nvGrpSpPr>
            <p:cNvPr id="6" name="Google Shape;890;p21">
              <a:extLst>
                <a:ext uri="{FF2B5EF4-FFF2-40B4-BE49-F238E27FC236}">
                  <a16:creationId xmlns:a16="http://schemas.microsoft.com/office/drawing/2014/main" id="{4DFA262B-DE5E-864E-8650-8E2D3E4774F4}"/>
                </a:ext>
              </a:extLst>
            </p:cNvPr>
            <p:cNvGrpSpPr/>
            <p:nvPr/>
          </p:nvGrpSpPr>
          <p:grpSpPr>
            <a:xfrm>
              <a:off x="1129898" y="1420160"/>
              <a:ext cx="1997190" cy="2017356"/>
              <a:chOff x="1160281" y="1370097"/>
              <a:chExt cx="1997190" cy="2017356"/>
            </a:xfrm>
          </p:grpSpPr>
          <p:pic>
            <p:nvPicPr>
              <p:cNvPr id="10" name="Google Shape;891;p21">
                <a:extLst>
                  <a:ext uri="{FF2B5EF4-FFF2-40B4-BE49-F238E27FC236}">
                    <a16:creationId xmlns:a16="http://schemas.microsoft.com/office/drawing/2014/main" id="{EECB25B4-B359-AB4B-B0C9-DF948E35F1C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t="17313" r="75246" b="53271"/>
              <a:stretch/>
            </p:blipFill>
            <p:spPr>
              <a:xfrm>
                <a:off x="1160281" y="1370097"/>
                <a:ext cx="1997190" cy="20173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Google Shape;892;p21">
                <a:extLst>
                  <a:ext uri="{FF2B5EF4-FFF2-40B4-BE49-F238E27FC236}">
                    <a16:creationId xmlns:a16="http://schemas.microsoft.com/office/drawing/2014/main" id="{2366C9BA-F770-D94B-8DD1-A2CCE2D7A8D9}"/>
                  </a:ext>
                </a:extLst>
              </p:cNvPr>
              <p:cNvSpPr txBox="1"/>
              <p:nvPr/>
            </p:nvSpPr>
            <p:spPr>
              <a:xfrm>
                <a:off x="1286266" y="2825706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0.0%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35.8%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893;p21">
              <a:extLst>
                <a:ext uri="{FF2B5EF4-FFF2-40B4-BE49-F238E27FC236}">
                  <a16:creationId xmlns:a16="http://schemas.microsoft.com/office/drawing/2014/main" id="{BAF50EB6-A6E9-D143-80CB-4805510A0396}"/>
                </a:ext>
              </a:extLst>
            </p:cNvPr>
            <p:cNvGrpSpPr/>
            <p:nvPr/>
          </p:nvGrpSpPr>
          <p:grpSpPr>
            <a:xfrm>
              <a:off x="3511762" y="1377080"/>
              <a:ext cx="2183641" cy="2088108"/>
              <a:chOff x="3357349" y="1358235"/>
              <a:chExt cx="2183641" cy="2088108"/>
            </a:xfrm>
          </p:grpSpPr>
          <p:pic>
            <p:nvPicPr>
              <p:cNvPr id="13" name="Google Shape;894;p21">
                <a:extLst>
                  <a:ext uri="{FF2B5EF4-FFF2-40B4-BE49-F238E27FC236}">
                    <a16:creationId xmlns:a16="http://schemas.microsoft.com/office/drawing/2014/main" id="{900AEC71-6CB2-0B41-B7E5-9D54ADE608F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24345" t="17313" r="48590" b="52238"/>
              <a:stretch/>
            </p:blipFill>
            <p:spPr>
              <a:xfrm>
                <a:off x="3357349" y="1358235"/>
                <a:ext cx="2183641" cy="20881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Google Shape;895;p21">
                <a:extLst>
                  <a:ext uri="{FF2B5EF4-FFF2-40B4-BE49-F238E27FC236}">
                    <a16:creationId xmlns:a16="http://schemas.microsoft.com/office/drawing/2014/main" id="{8505A380-D2B0-6345-8B12-85A98E472230}"/>
                  </a:ext>
                </a:extLst>
              </p:cNvPr>
              <p:cNvSpPr txBox="1"/>
              <p:nvPr/>
            </p:nvSpPr>
            <p:spPr>
              <a:xfrm>
                <a:off x="3521173" y="2812673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7.9%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17.3%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896;p21">
              <a:extLst>
                <a:ext uri="{FF2B5EF4-FFF2-40B4-BE49-F238E27FC236}">
                  <a16:creationId xmlns:a16="http://schemas.microsoft.com/office/drawing/2014/main" id="{69E9C0E0-421C-FF4B-8565-419B33B2FA15}"/>
                </a:ext>
              </a:extLst>
            </p:cNvPr>
            <p:cNvGrpSpPr/>
            <p:nvPr/>
          </p:nvGrpSpPr>
          <p:grpSpPr>
            <a:xfrm>
              <a:off x="6018714" y="1374429"/>
              <a:ext cx="1855991" cy="2063087"/>
              <a:chOff x="5612693" y="1358235"/>
              <a:chExt cx="1855991" cy="2063087"/>
            </a:xfrm>
          </p:grpSpPr>
          <p:pic>
            <p:nvPicPr>
              <p:cNvPr id="16" name="Google Shape;897;p21">
                <a:extLst>
                  <a:ext uri="{FF2B5EF4-FFF2-40B4-BE49-F238E27FC236}">
                    <a16:creationId xmlns:a16="http://schemas.microsoft.com/office/drawing/2014/main" id="{AD202949-E183-7840-88C6-E07F17E1721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52114" t="17313" r="26402" b="52604"/>
              <a:stretch/>
            </p:blipFill>
            <p:spPr>
              <a:xfrm>
                <a:off x="5674056" y="1358235"/>
                <a:ext cx="1733266" cy="20630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898;p21">
                <a:extLst>
                  <a:ext uri="{FF2B5EF4-FFF2-40B4-BE49-F238E27FC236}">
                    <a16:creationId xmlns:a16="http://schemas.microsoft.com/office/drawing/2014/main" id="{344A47B0-E693-A24B-8F27-CA93CD727F5D}"/>
                  </a:ext>
                </a:extLst>
              </p:cNvPr>
              <p:cNvSpPr txBox="1"/>
              <p:nvPr/>
            </p:nvSpPr>
            <p:spPr>
              <a:xfrm>
                <a:off x="5612693" y="2820835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21.5%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19.0%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899;p21">
              <a:extLst>
                <a:ext uri="{FF2B5EF4-FFF2-40B4-BE49-F238E27FC236}">
                  <a16:creationId xmlns:a16="http://schemas.microsoft.com/office/drawing/2014/main" id="{99FD704F-3708-2545-BCE7-BDCDEF065EA6}"/>
                </a:ext>
              </a:extLst>
            </p:cNvPr>
            <p:cNvGrpSpPr/>
            <p:nvPr/>
          </p:nvGrpSpPr>
          <p:grpSpPr>
            <a:xfrm>
              <a:off x="8259379" y="1371937"/>
              <a:ext cx="2127980" cy="2106305"/>
              <a:chOff x="7540388" y="1358235"/>
              <a:chExt cx="2127980" cy="2106305"/>
            </a:xfrm>
          </p:grpSpPr>
          <p:pic>
            <p:nvPicPr>
              <p:cNvPr id="19" name="Google Shape;900;p21">
                <a:extLst>
                  <a:ext uri="{FF2B5EF4-FFF2-40B4-BE49-F238E27FC236}">
                    <a16:creationId xmlns:a16="http://schemas.microsoft.com/office/drawing/2014/main" id="{58AC7D40-001E-E24B-975B-39A0C220911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73625" t="17313" b="51973"/>
              <a:stretch/>
            </p:blipFill>
            <p:spPr>
              <a:xfrm>
                <a:off x="7540388" y="1358235"/>
                <a:ext cx="2127980" cy="21063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Google Shape;901;p21">
                <a:extLst>
                  <a:ext uri="{FF2B5EF4-FFF2-40B4-BE49-F238E27FC236}">
                    <a16:creationId xmlns:a16="http://schemas.microsoft.com/office/drawing/2014/main" id="{1649E19E-5EA8-7047-B92C-B0B1614E151D}"/>
                  </a:ext>
                </a:extLst>
              </p:cNvPr>
              <p:cNvSpPr txBox="1"/>
              <p:nvPr/>
            </p:nvSpPr>
            <p:spPr>
              <a:xfrm>
                <a:off x="7676382" y="2815543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24.1%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44.5%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902;p21">
              <a:extLst>
                <a:ext uri="{FF2B5EF4-FFF2-40B4-BE49-F238E27FC236}">
                  <a16:creationId xmlns:a16="http://schemas.microsoft.com/office/drawing/2014/main" id="{6A453638-44E8-084F-8847-64758C2EEC51}"/>
                </a:ext>
              </a:extLst>
            </p:cNvPr>
            <p:cNvGrpSpPr/>
            <p:nvPr/>
          </p:nvGrpSpPr>
          <p:grpSpPr>
            <a:xfrm>
              <a:off x="1017410" y="3680066"/>
              <a:ext cx="2121157" cy="2142214"/>
              <a:chOff x="1215667" y="3873689"/>
              <a:chExt cx="2121157" cy="2142214"/>
            </a:xfrm>
          </p:grpSpPr>
          <p:pic>
            <p:nvPicPr>
              <p:cNvPr id="22" name="Google Shape;903;p21">
                <a:extLst>
                  <a:ext uri="{FF2B5EF4-FFF2-40B4-BE49-F238E27FC236}">
                    <a16:creationId xmlns:a16="http://schemas.microsoft.com/office/drawing/2014/main" id="{4AC4396A-E624-0A46-AA05-6F9278D1629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t="52039" r="73710" b="18209"/>
              <a:stretch/>
            </p:blipFill>
            <p:spPr>
              <a:xfrm>
                <a:off x="1215667" y="3873689"/>
                <a:ext cx="2121157" cy="20403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904;p21">
                <a:extLst>
                  <a:ext uri="{FF2B5EF4-FFF2-40B4-BE49-F238E27FC236}">
                    <a16:creationId xmlns:a16="http://schemas.microsoft.com/office/drawing/2014/main" id="{93C04E2F-5FBB-FD47-AC65-58FA9DA3FD5E}"/>
                  </a:ext>
                </a:extLst>
              </p:cNvPr>
              <p:cNvSpPr txBox="1"/>
              <p:nvPr/>
            </p:nvSpPr>
            <p:spPr>
              <a:xfrm>
                <a:off x="1348249" y="5461905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21.4%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30.0%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905;p21">
              <a:extLst>
                <a:ext uri="{FF2B5EF4-FFF2-40B4-BE49-F238E27FC236}">
                  <a16:creationId xmlns:a16="http://schemas.microsoft.com/office/drawing/2014/main" id="{425E2CE0-6AF8-8F4C-A283-2E5C1912C52C}"/>
                </a:ext>
              </a:extLst>
            </p:cNvPr>
            <p:cNvGrpSpPr/>
            <p:nvPr/>
          </p:nvGrpSpPr>
          <p:grpSpPr>
            <a:xfrm>
              <a:off x="3661885" y="3682429"/>
              <a:ext cx="1883391" cy="2139851"/>
              <a:chOff x="3507473" y="3846298"/>
              <a:chExt cx="1883391" cy="2139851"/>
            </a:xfrm>
          </p:grpSpPr>
          <p:pic>
            <p:nvPicPr>
              <p:cNvPr id="25" name="Google Shape;906;p21">
                <a:extLst>
                  <a:ext uri="{FF2B5EF4-FFF2-40B4-BE49-F238E27FC236}">
                    <a16:creationId xmlns:a16="http://schemas.microsoft.com/office/drawing/2014/main" id="{D7287435-6921-2940-9F9C-03391FB3E0C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25811" t="52073" r="50845" b="18208"/>
              <a:stretch/>
            </p:blipFill>
            <p:spPr>
              <a:xfrm>
                <a:off x="3507473" y="3846298"/>
                <a:ext cx="1883391" cy="20380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907;p21">
                <a:extLst>
                  <a:ext uri="{FF2B5EF4-FFF2-40B4-BE49-F238E27FC236}">
                    <a16:creationId xmlns:a16="http://schemas.microsoft.com/office/drawing/2014/main" id="{C086FE54-6FF0-BC4A-8B54-591C8524CAE0}"/>
                  </a:ext>
                </a:extLst>
              </p:cNvPr>
              <p:cNvSpPr txBox="1"/>
              <p:nvPr/>
            </p:nvSpPr>
            <p:spPr>
              <a:xfrm>
                <a:off x="3516318" y="5432151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2020:8.9 %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7.2%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908;p21">
              <a:extLst>
                <a:ext uri="{FF2B5EF4-FFF2-40B4-BE49-F238E27FC236}">
                  <a16:creationId xmlns:a16="http://schemas.microsoft.com/office/drawing/2014/main" id="{1043FE99-C0E2-7F48-9C64-9F2902CA0D8B}"/>
                </a:ext>
              </a:extLst>
            </p:cNvPr>
            <p:cNvGrpSpPr/>
            <p:nvPr/>
          </p:nvGrpSpPr>
          <p:grpSpPr>
            <a:xfrm>
              <a:off x="6080077" y="3560714"/>
              <a:ext cx="1869744" cy="2320119"/>
              <a:chOff x="5670644" y="3724583"/>
              <a:chExt cx="1869744" cy="2320119"/>
            </a:xfrm>
          </p:grpSpPr>
          <p:pic>
            <p:nvPicPr>
              <p:cNvPr id="28" name="Google Shape;909;p21">
                <a:extLst>
                  <a:ext uri="{FF2B5EF4-FFF2-40B4-BE49-F238E27FC236}">
                    <a16:creationId xmlns:a16="http://schemas.microsoft.com/office/drawing/2014/main" id="{C1797A9F-E2E8-1946-B199-519ACFB07EC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51043" t="50514" r="25783" b="15655"/>
              <a:stretch/>
            </p:blipFill>
            <p:spPr>
              <a:xfrm>
                <a:off x="5670644" y="3724583"/>
                <a:ext cx="1869744" cy="23201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Google Shape;910;p21">
                <a:extLst>
                  <a:ext uri="{FF2B5EF4-FFF2-40B4-BE49-F238E27FC236}">
                    <a16:creationId xmlns:a16="http://schemas.microsoft.com/office/drawing/2014/main" id="{B26B798D-8882-E945-A60E-3A118E424A55}"/>
                  </a:ext>
                </a:extLst>
              </p:cNvPr>
              <p:cNvSpPr txBox="1"/>
              <p:nvPr/>
            </p:nvSpPr>
            <p:spPr>
              <a:xfrm>
                <a:off x="5677520" y="5450641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3.0%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5.9%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911;p21">
              <a:extLst>
                <a:ext uri="{FF2B5EF4-FFF2-40B4-BE49-F238E27FC236}">
                  <a16:creationId xmlns:a16="http://schemas.microsoft.com/office/drawing/2014/main" id="{1C8F0BB8-38B0-124C-8306-8B700FDBA96A}"/>
                </a:ext>
              </a:extLst>
            </p:cNvPr>
            <p:cNvGrpSpPr/>
            <p:nvPr/>
          </p:nvGrpSpPr>
          <p:grpSpPr>
            <a:xfrm>
              <a:off x="8327081" y="3573804"/>
              <a:ext cx="1992574" cy="2277672"/>
              <a:chOff x="7652645" y="3738231"/>
              <a:chExt cx="1992574" cy="2277672"/>
            </a:xfrm>
          </p:grpSpPr>
          <p:pic>
            <p:nvPicPr>
              <p:cNvPr id="31" name="Google Shape;912;p21">
                <a:extLst>
                  <a:ext uri="{FF2B5EF4-FFF2-40B4-BE49-F238E27FC236}">
                    <a16:creationId xmlns:a16="http://schemas.microsoft.com/office/drawing/2014/main" id="{4C634240-CCF2-D24D-A181-F840DB9DFC9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 l="74245" t="51144" r="1057" b="16616"/>
              <a:stretch/>
            </p:blipFill>
            <p:spPr>
              <a:xfrm>
                <a:off x="7652645" y="3738231"/>
                <a:ext cx="1992574" cy="22109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Google Shape;913;p21">
                <a:extLst>
                  <a:ext uri="{FF2B5EF4-FFF2-40B4-BE49-F238E27FC236}">
                    <a16:creationId xmlns:a16="http://schemas.microsoft.com/office/drawing/2014/main" id="{D38C280A-3509-8D4C-AC37-F46E2ACF345F}"/>
                  </a:ext>
                </a:extLst>
              </p:cNvPr>
              <p:cNvSpPr txBox="1"/>
              <p:nvPr/>
            </p:nvSpPr>
            <p:spPr>
              <a:xfrm>
                <a:off x="7720936" y="5461905"/>
                <a:ext cx="1855991" cy="5539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 b="1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2020: 0.3%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dirty="0">
                    <a:solidFill>
                      <a:srgbClr val="F0AF4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Jul 2019: 0.5%</a:t>
                </a:r>
                <a:endParaRPr sz="1400" dirty="0">
                  <a:solidFill>
                    <a:srgbClr val="F0AF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05D93F0-85E0-BC4C-8633-CC2C575ADBC0}"/>
              </a:ext>
            </a:extLst>
          </p:cNvPr>
          <p:cNvSpPr/>
          <p:nvPr/>
        </p:nvSpPr>
        <p:spPr>
          <a:xfrm>
            <a:off x="-1" y="234106"/>
            <a:ext cx="4288717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Tours realizados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Flecha abajo 33"/>
          <p:cNvSpPr/>
          <p:nvPr/>
        </p:nvSpPr>
        <p:spPr>
          <a:xfrm>
            <a:off x="1550209" y="1835638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lecha abajo 34"/>
          <p:cNvSpPr/>
          <p:nvPr/>
        </p:nvSpPr>
        <p:spPr>
          <a:xfrm>
            <a:off x="3973341" y="1835638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Flecha abajo 35"/>
          <p:cNvSpPr/>
          <p:nvPr/>
        </p:nvSpPr>
        <p:spPr>
          <a:xfrm>
            <a:off x="10404496" y="1886102"/>
            <a:ext cx="315376" cy="555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259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0365" y="1318542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288911" y="766302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CE06C18-995B-0348-9D94-B5FEDAC07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45171"/>
              </p:ext>
            </p:extLst>
          </p:nvPr>
        </p:nvGraphicFramePr>
        <p:xfrm>
          <a:off x="1987802" y="1585515"/>
          <a:ext cx="8229599" cy="4091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024">
                  <a:extLst>
                    <a:ext uri="{9D8B030D-6E8A-4147-A177-3AD203B41FA5}">
                      <a16:colId xmlns:a16="http://schemas.microsoft.com/office/drawing/2014/main" val="1894084456"/>
                    </a:ext>
                  </a:extLst>
                </a:gridCol>
                <a:gridCol w="3976490">
                  <a:extLst>
                    <a:ext uri="{9D8B030D-6E8A-4147-A177-3AD203B41FA5}">
                      <a16:colId xmlns:a16="http://schemas.microsoft.com/office/drawing/2014/main" val="2071492987"/>
                    </a:ext>
                  </a:extLst>
                </a:gridCol>
                <a:gridCol w="154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407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chemeClr val="bg1"/>
                          </a:solidFill>
                        </a:rPr>
                        <a:t>Top</a:t>
                      </a:r>
                      <a:endParaRPr lang="es-ES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bg1"/>
                          </a:solidFill>
                        </a:rPr>
                        <a:t>Destinos</a:t>
                      </a:r>
                      <a:endParaRPr lang="es-MX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7" marR="9527" marT="9527" marB="0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bg1"/>
                          </a:solidFill>
                        </a:rPr>
                        <a:t>Julio 2019</a:t>
                      </a:r>
                      <a:endParaRPr lang="es-MX" sz="18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7" marR="9527" marT="9527" marB="0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bg1"/>
                          </a:solidFill>
                        </a:rPr>
                        <a:t>Julio 2020</a:t>
                      </a:r>
                      <a:endParaRPr lang="es-MX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7" marR="9527" marT="9527" marB="0" anchor="ctr">
                    <a:solidFill>
                      <a:srgbClr val="00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49847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1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Cancún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4.0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9.2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776631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2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Puerto Vallarta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6.5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8.0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754006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3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Los Cabos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7.3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6.9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147746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4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Tulum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3.3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5.0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392679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5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Playa del Carmen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8.8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4.9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519623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6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Jamaica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2.8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4.2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856625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7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Bacalar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0.7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4.2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120358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8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Florida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2.1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4.0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324613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9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Mazatlán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2.8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2.9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814154"/>
                  </a:ext>
                </a:extLst>
              </a:tr>
              <a:tr h="354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noProof="0" dirty="0"/>
                        <a:t>10</a:t>
                      </a:r>
                      <a:endParaRPr lang="es-ES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7" marR="91437" marT="45734" marB="4573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Punta Cana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3.8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2.6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8905113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42D07068-8167-D046-885A-F044302167DE}"/>
              </a:ext>
            </a:extLst>
          </p:cNvPr>
          <p:cNvSpPr/>
          <p:nvPr/>
        </p:nvSpPr>
        <p:spPr>
          <a:xfrm>
            <a:off x="-1" y="234106"/>
            <a:ext cx="4835769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Otros Destinos Considerados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lecha abajo 8"/>
          <p:cNvSpPr/>
          <p:nvPr/>
        </p:nvSpPr>
        <p:spPr>
          <a:xfrm rot="10800000">
            <a:off x="9689899" y="2177687"/>
            <a:ext cx="315376" cy="3632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abajo 9"/>
          <p:cNvSpPr/>
          <p:nvPr/>
        </p:nvSpPr>
        <p:spPr>
          <a:xfrm rot="10800000">
            <a:off x="9689899" y="4204913"/>
            <a:ext cx="315376" cy="345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abajo 10"/>
          <p:cNvSpPr/>
          <p:nvPr/>
        </p:nvSpPr>
        <p:spPr>
          <a:xfrm>
            <a:off x="9689899" y="3654041"/>
            <a:ext cx="315376" cy="3188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 rot="10800000">
            <a:off x="9645566" y="3163212"/>
            <a:ext cx="315376" cy="345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622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3290" y="1400520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425832" y="738697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919B0B7-92F8-AE41-A56C-7783B04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9397"/>
              </p:ext>
            </p:extLst>
          </p:nvPr>
        </p:nvGraphicFramePr>
        <p:xfrm>
          <a:off x="2962396" y="1400520"/>
          <a:ext cx="5886980" cy="4719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48">
                  <a:extLst>
                    <a:ext uri="{9D8B030D-6E8A-4147-A177-3AD203B41FA5}">
                      <a16:colId xmlns:a16="http://schemas.microsoft.com/office/drawing/2014/main" val="2071492987"/>
                    </a:ext>
                  </a:extLst>
                </a:gridCol>
                <a:gridCol w="1534866">
                  <a:extLst>
                    <a:ext uri="{9D8B030D-6E8A-4147-A177-3AD203B41FA5}">
                      <a16:colId xmlns:a16="http://schemas.microsoft.com/office/drawing/2014/main" val="69624285"/>
                    </a:ext>
                  </a:extLst>
                </a:gridCol>
                <a:gridCol w="1534866">
                  <a:extLst>
                    <a:ext uri="{9D8B030D-6E8A-4147-A177-3AD203B41FA5}">
                      <a16:colId xmlns:a16="http://schemas.microsoft.com/office/drawing/2014/main" val="2027107514"/>
                    </a:ext>
                  </a:extLst>
                </a:gridCol>
              </a:tblGrid>
              <a:tr h="433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bg1"/>
                          </a:solidFill>
                        </a:rPr>
                        <a:t>Destinos</a:t>
                      </a:r>
                      <a:endParaRPr lang="es-MX" sz="16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bg1"/>
                          </a:solidFill>
                        </a:rPr>
                        <a:t>Julio 2019 </a:t>
                      </a:r>
                      <a:endParaRPr lang="es-MX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bg1"/>
                          </a:solidFill>
                        </a:rPr>
                        <a:t>Julio 2020 </a:t>
                      </a:r>
                      <a:endParaRPr lang="es-MX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00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49847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Playa del Carmen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10.3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18.0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776631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Bacalar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10.3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17.3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Cancun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16.5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Tulum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16.7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15.1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Mérida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10.9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6.5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Isla Mujeres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8.0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5.8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Holbox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8.0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4.3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Mahahual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2.3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4.3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Riviera Maya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0.6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2.9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Chetumal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1.1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2.9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Puerto Morelos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1.7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2.2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Cozumel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14.9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2.2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Valladolid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6.3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0.7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754006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Campeche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0.6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0.7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147746"/>
                  </a:ext>
                </a:extLst>
              </a:tr>
              <a:tr h="28572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Chiapas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0.6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kern="1200" cap="none" dirty="0">
                          <a:effectLst/>
                          <a:sym typeface="Arial"/>
                        </a:rPr>
                        <a:t>0.7</a:t>
                      </a:r>
                      <a:endParaRPr lang="es-MX" sz="1200" b="0" i="0" u="none" strike="noStrike" kern="1200" cap="none" dirty="0">
                        <a:solidFill>
                          <a:srgbClr val="00385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392679"/>
                  </a:ext>
                </a:extLst>
              </a:tr>
            </a:tbl>
          </a:graphicData>
        </a:graphic>
      </p:graphicFrame>
      <p:sp>
        <p:nvSpPr>
          <p:cNvPr id="10" name="Text Box 29">
            <a:extLst>
              <a:ext uri="{FF2B5EF4-FFF2-40B4-BE49-F238E27FC236}">
                <a16:creationId xmlns:a16="http://schemas.microsoft.com/office/drawing/2014/main" id="{057023B7-D703-114A-B9AA-B05AFC51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395" y="2095200"/>
            <a:ext cx="3336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b="1" dirty="0"/>
              <a:t>Julio 2020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dirty="0"/>
              <a:t>% del total de turistas que pernoctaron en otros destinos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EC5024D-5F65-6B40-AA7B-2D01680A4E39}"/>
              </a:ext>
            </a:extLst>
          </p:cNvPr>
          <p:cNvGrpSpPr/>
          <p:nvPr/>
        </p:nvGrpSpPr>
        <p:grpSpPr>
          <a:xfrm>
            <a:off x="9227834" y="2861703"/>
            <a:ext cx="2952750" cy="2603500"/>
            <a:chOff x="9144656" y="2936569"/>
            <a:chExt cx="2952750" cy="2603500"/>
          </a:xfrm>
        </p:grpSpPr>
        <p:graphicFrame>
          <p:nvGraphicFramePr>
            <p:cNvPr id="6" name="Gráfico 3">
              <a:extLst>
                <a:ext uri="{FF2B5EF4-FFF2-40B4-BE49-F238E27FC236}">
                  <a16:creationId xmlns:a16="http://schemas.microsoft.com/office/drawing/2014/main" id="{EA0B108D-A2A1-3E41-9A4E-A80D2209D48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7568052"/>
                </p:ext>
              </p:extLst>
            </p:nvPr>
          </p:nvGraphicFramePr>
          <p:xfrm>
            <a:off x="9144656" y="2936569"/>
            <a:ext cx="2952750" cy="260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Rectángulo 6">
              <a:extLst>
                <a:ext uri="{FF2B5EF4-FFF2-40B4-BE49-F238E27FC236}">
                  <a16:creationId xmlns:a16="http://schemas.microsoft.com/office/drawing/2014/main" id="{43A81667-3602-8640-AA0F-6A8A7A8E2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8121" y="3872137"/>
              <a:ext cx="8531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MX" sz="1800" dirty="0"/>
                <a:t>3.2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MX" sz="1800" dirty="0"/>
                <a:t>noches</a:t>
              </a:r>
            </a:p>
          </p:txBody>
        </p:sp>
      </p:grpSp>
      <p:sp>
        <p:nvSpPr>
          <p:cNvPr id="13" name="Text Box 29">
            <a:extLst>
              <a:ext uri="{FF2B5EF4-FFF2-40B4-BE49-F238E27FC236}">
                <a16:creationId xmlns:a16="http://schemas.microsoft.com/office/drawing/2014/main" id="{08E03CA9-23A7-BB49-91B2-EA0933DD3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3438" y="2095200"/>
            <a:ext cx="3336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b="1" dirty="0"/>
              <a:t>Julio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dirty="0"/>
              <a:t>% del total de turistas que pernoctaron en otros destinos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FE1974-62CA-AB4D-B339-7B8413ACA4AC}"/>
              </a:ext>
            </a:extLst>
          </p:cNvPr>
          <p:cNvGrpSpPr/>
          <p:nvPr/>
        </p:nvGrpSpPr>
        <p:grpSpPr>
          <a:xfrm>
            <a:off x="-126871" y="2893552"/>
            <a:ext cx="2952750" cy="2603500"/>
            <a:chOff x="-126871" y="2893552"/>
            <a:chExt cx="2952750" cy="2603500"/>
          </a:xfrm>
        </p:grpSpPr>
        <p:graphicFrame>
          <p:nvGraphicFramePr>
            <p:cNvPr id="12" name="Gráfico 3">
              <a:extLst>
                <a:ext uri="{FF2B5EF4-FFF2-40B4-BE49-F238E27FC236}">
                  <a16:creationId xmlns:a16="http://schemas.microsoft.com/office/drawing/2014/main" id="{DB52F700-995E-9D4D-A31C-20297B99BA2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1062969"/>
                </p:ext>
              </p:extLst>
            </p:nvPr>
          </p:nvGraphicFramePr>
          <p:xfrm>
            <a:off x="-126871" y="2893552"/>
            <a:ext cx="2952750" cy="260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Rectángulo 6">
              <a:extLst>
                <a:ext uri="{FF2B5EF4-FFF2-40B4-BE49-F238E27FC236}">
                  <a16:creationId xmlns:a16="http://schemas.microsoft.com/office/drawing/2014/main" id="{482957A0-004F-D046-BFCE-0F0686483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944" y="3840288"/>
              <a:ext cx="8531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MX" sz="1800" dirty="0"/>
                <a:t>2.4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MX" sz="1800" dirty="0"/>
                <a:t>noches</a:t>
              </a: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712CCC-FAFF-EA4E-9E01-F18A37E77A19}"/>
              </a:ext>
            </a:extLst>
          </p:cNvPr>
          <p:cNvSpPr/>
          <p:nvPr/>
        </p:nvSpPr>
        <p:spPr>
          <a:xfrm>
            <a:off x="-1" y="234106"/>
            <a:ext cx="4132385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Movilidad – Otros Destinos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060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6550" y="1314628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405354" y="731545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áfico 3">
            <a:extLst>
              <a:ext uri="{FF2B5EF4-FFF2-40B4-BE49-F238E27FC236}">
                <a16:creationId xmlns:a16="http://schemas.microsoft.com/office/drawing/2014/main" id="{2532F0E8-5AC1-044E-A546-0EF51002F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183177"/>
              </p:ext>
            </p:extLst>
          </p:nvPr>
        </p:nvGraphicFramePr>
        <p:xfrm>
          <a:off x="309333" y="1094100"/>
          <a:ext cx="4772467" cy="393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29">
            <a:extLst>
              <a:ext uri="{FF2B5EF4-FFF2-40B4-BE49-F238E27FC236}">
                <a16:creationId xmlns:a16="http://schemas.microsoft.com/office/drawing/2014/main" id="{C7078403-53C1-864D-A007-ABF313A45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23" y="5302808"/>
            <a:ext cx="3509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dirty="0"/>
              <a:t>¿Antes de su viaje vio alguna campaña publicitaria sobre el destino?</a:t>
            </a:r>
          </a:p>
        </p:txBody>
      </p:sp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C39411D7-B016-3F4B-B71D-188A808CA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390275"/>
              </p:ext>
            </p:extLst>
          </p:nvPr>
        </p:nvGraphicFramePr>
        <p:xfrm>
          <a:off x="4901835" y="1365663"/>
          <a:ext cx="5847213" cy="381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3C024451-58E6-5E47-817E-7636EEA6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697" y="5425917"/>
            <a:ext cx="3336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dirty="0"/>
              <a:t>¿Cuál / dónde?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6AAAF2-CCDA-844B-9CCB-498C7E23A8F8}"/>
              </a:ext>
            </a:extLst>
          </p:cNvPr>
          <p:cNvSpPr/>
          <p:nvPr/>
        </p:nvSpPr>
        <p:spPr>
          <a:xfrm>
            <a:off x="0" y="234106"/>
            <a:ext cx="2362184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Campañas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353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5623" y="1353552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425832" y="772390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Gráfico 3">
            <a:extLst>
              <a:ext uri="{FF2B5EF4-FFF2-40B4-BE49-F238E27FC236}">
                <a16:creationId xmlns:a16="http://schemas.microsoft.com/office/drawing/2014/main" id="{BC641290-6EA9-C347-8350-2FCCF7161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24488"/>
              </p:ext>
            </p:extLst>
          </p:nvPr>
        </p:nvGraphicFramePr>
        <p:xfrm>
          <a:off x="769858" y="1027326"/>
          <a:ext cx="4772467" cy="393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29">
            <a:extLst>
              <a:ext uri="{FF2B5EF4-FFF2-40B4-BE49-F238E27FC236}">
                <a16:creationId xmlns:a16="http://schemas.microsoft.com/office/drawing/2014/main" id="{D2837A22-83D1-F240-8E69-EE753D977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222" y="5308856"/>
            <a:ext cx="3336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dirty="0"/>
              <a:t>¿Este viaje estaba reservado y fue reprogramado a causa del COVID-19?</a:t>
            </a:r>
          </a:p>
        </p:txBody>
      </p:sp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05C46833-5712-A147-936F-F75F00D4A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93263"/>
              </p:ext>
            </p:extLst>
          </p:nvPr>
        </p:nvGraphicFramePr>
        <p:xfrm>
          <a:off x="5337770" y="1371711"/>
          <a:ext cx="5847213" cy="381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Box 29">
            <a:extLst>
              <a:ext uri="{FF2B5EF4-FFF2-40B4-BE49-F238E27FC236}">
                <a16:creationId xmlns:a16="http://schemas.microsoft.com/office/drawing/2014/main" id="{B810075B-47EB-5C4E-A1A4-F23BD538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632" y="5308855"/>
            <a:ext cx="3336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600" dirty="0"/>
              <a:t>¿Cuándo tomó la decisión de realizar el viaje?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6DAFAA5-1714-304F-8591-37571C31F596}"/>
              </a:ext>
            </a:extLst>
          </p:cNvPr>
          <p:cNvSpPr/>
          <p:nvPr/>
        </p:nvSpPr>
        <p:spPr>
          <a:xfrm>
            <a:off x="0" y="234106"/>
            <a:ext cx="3613638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Reservación del Viaje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2138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7935" y="1393235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308874" y="741604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484C81F9-C125-3640-9D57-A47DFE61E3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83194"/>
              </p:ext>
            </p:extLst>
          </p:nvPr>
        </p:nvGraphicFramePr>
        <p:xfrm>
          <a:off x="1654629" y="1369261"/>
          <a:ext cx="8882742" cy="453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20B20500-274B-934F-9339-8C7072668A2D}"/>
              </a:ext>
            </a:extLst>
          </p:cNvPr>
          <p:cNvSpPr/>
          <p:nvPr/>
        </p:nvSpPr>
        <p:spPr>
          <a:xfrm>
            <a:off x="0" y="234106"/>
            <a:ext cx="4923692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Criterio de Elección del Destino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261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8083" y="1390933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266343" y="600634"/>
            <a:ext cx="9239164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turista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Calificación de las medidas de higiene y seguridad sanitaria según sector (promedios base 10)</a:t>
            </a: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406E6980-6083-8B47-97F9-F14922551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31235"/>
              </p:ext>
            </p:extLst>
          </p:nvPr>
        </p:nvGraphicFramePr>
        <p:xfrm>
          <a:off x="1175658" y="1413164"/>
          <a:ext cx="8882742" cy="453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39909EAD-AD9B-4545-91E7-2232C4179C29}"/>
              </a:ext>
            </a:extLst>
          </p:cNvPr>
          <p:cNvSpPr/>
          <p:nvPr/>
        </p:nvSpPr>
        <p:spPr>
          <a:xfrm>
            <a:off x="0" y="234106"/>
            <a:ext cx="4525818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Percepción de </a:t>
            </a:r>
            <a:r>
              <a:rPr lang="es-MX" sz="2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Bio</a:t>
            </a:r>
            <a:r>
              <a:rPr lang="es-MX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Sanidad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3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1731" y="1456085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490853" y="674820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turista</a:t>
            </a:r>
          </a:p>
          <a:p>
            <a:pPr>
              <a:defRPr/>
            </a:pPr>
            <a:r>
              <a:rPr lang="es-ES" sz="2000" b="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Confinamiento</a:t>
            </a:r>
            <a:endParaRPr lang="es-ES" sz="2000" b="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2F0BF0D-141D-5A47-8A49-8F24CB416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04142"/>
              </p:ext>
            </p:extLst>
          </p:nvPr>
        </p:nvGraphicFramePr>
        <p:xfrm>
          <a:off x="2312516" y="1714680"/>
          <a:ext cx="7566967" cy="3990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0156">
                  <a:extLst>
                    <a:ext uri="{9D8B030D-6E8A-4147-A177-3AD203B41FA5}">
                      <a16:colId xmlns:a16="http://schemas.microsoft.com/office/drawing/2014/main" val="2071492987"/>
                    </a:ext>
                  </a:extLst>
                </a:gridCol>
                <a:gridCol w="2546811">
                  <a:extLst>
                    <a:ext uri="{9D8B030D-6E8A-4147-A177-3AD203B41FA5}">
                      <a16:colId xmlns:a16="http://schemas.microsoft.com/office/drawing/2014/main" val="69624285"/>
                    </a:ext>
                  </a:extLst>
                </a:gridCol>
              </a:tblGrid>
              <a:tr h="723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bg1"/>
                          </a:solidFill>
                        </a:rPr>
                        <a:t>Sentimientos</a:t>
                      </a:r>
                      <a:endParaRPr lang="es-MX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7" marR="9527" marT="9526" marB="0" anchor="ctr">
                    <a:solidFill>
                      <a:srgbClr val="007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bg1"/>
                          </a:solidFill>
                        </a:rPr>
                        <a:t>Julio 2020</a:t>
                      </a:r>
                      <a:endParaRPr lang="es-MX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7" marR="9527" marT="9526" marB="0" anchor="ctr">
                    <a:solidFill>
                      <a:srgbClr val="00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49847"/>
                  </a:ext>
                </a:extLst>
              </a:tr>
              <a:tr h="466613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Calmado / tranquilo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38.7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776631"/>
                  </a:ext>
                </a:extLst>
              </a:tr>
              <a:tr h="466613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Aburrido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21.7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13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Ansioso / desesperado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17.1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754006"/>
                  </a:ext>
                </a:extLst>
              </a:tr>
              <a:tr h="466613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Alegre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12.2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147746"/>
                  </a:ext>
                </a:extLst>
              </a:tr>
              <a:tr h="466613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Estresado / nervioso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8.5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392679"/>
                  </a:ext>
                </a:extLst>
              </a:tr>
              <a:tr h="466613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Espiritual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5.2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519623"/>
                  </a:ext>
                </a:extLst>
              </a:tr>
              <a:tr h="466613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kern="1200" cap="none" dirty="0">
                          <a:sym typeface="Arial"/>
                        </a:rPr>
                        <a:t>Con miedo / temeroso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kern="1200" cap="none" dirty="0">
                          <a:sym typeface="Arial"/>
                        </a:rPr>
                        <a:t>2.5</a:t>
                      </a:r>
                      <a:endParaRPr lang="es-MX" sz="1600" b="0" i="0" u="none" strike="noStrike" kern="1200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856625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D38A7715-7662-DE4C-9612-8A47F39C6D71}"/>
              </a:ext>
            </a:extLst>
          </p:cNvPr>
          <p:cNvSpPr/>
          <p:nvPr/>
        </p:nvSpPr>
        <p:spPr>
          <a:xfrm>
            <a:off x="-1" y="234106"/>
            <a:ext cx="4451927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Sentimiento en Cuarentena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3731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9146" y="1479734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182405" y="658776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turista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Sentimiento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CE71CED-CAAB-284F-8E77-A40486170F03}"/>
              </a:ext>
            </a:extLst>
          </p:cNvPr>
          <p:cNvGrpSpPr/>
          <p:nvPr/>
        </p:nvGrpSpPr>
        <p:grpSpPr>
          <a:xfrm>
            <a:off x="961278" y="1842962"/>
            <a:ext cx="10282647" cy="3360404"/>
            <a:chOff x="870435" y="1681120"/>
            <a:chExt cx="10282647" cy="336040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7EF5A77-F186-F043-A57E-308BC37C4032}"/>
                </a:ext>
              </a:extLst>
            </p:cNvPr>
            <p:cNvGrpSpPr/>
            <p:nvPr/>
          </p:nvGrpSpPr>
          <p:grpSpPr>
            <a:xfrm>
              <a:off x="870435" y="1681120"/>
              <a:ext cx="10282647" cy="3360404"/>
              <a:chOff x="870435" y="1681120"/>
              <a:chExt cx="10282647" cy="3360404"/>
            </a:xfrm>
          </p:grpSpPr>
          <p:grpSp>
            <p:nvGrpSpPr>
              <p:cNvPr id="14" name="Google Shape;675;p23">
                <a:extLst>
                  <a:ext uri="{FF2B5EF4-FFF2-40B4-BE49-F238E27FC236}">
                    <a16:creationId xmlns:a16="http://schemas.microsoft.com/office/drawing/2014/main" id="{F3D36D37-3C6B-8943-9C18-2E1CFA1995D3}"/>
                  </a:ext>
                </a:extLst>
              </p:cNvPr>
              <p:cNvGrpSpPr/>
              <p:nvPr/>
            </p:nvGrpSpPr>
            <p:grpSpPr>
              <a:xfrm>
                <a:off x="870435" y="1681120"/>
                <a:ext cx="8943905" cy="3344129"/>
                <a:chOff x="188758" y="1141794"/>
                <a:chExt cx="8943905" cy="3344129"/>
              </a:xfrm>
            </p:grpSpPr>
            <p:sp>
              <p:nvSpPr>
                <p:cNvPr id="18" name="Google Shape;676;p23">
                  <a:extLst>
                    <a:ext uri="{FF2B5EF4-FFF2-40B4-BE49-F238E27FC236}">
                      <a16:creationId xmlns:a16="http://schemas.microsoft.com/office/drawing/2014/main" id="{E597B994-C563-0141-8EC3-269787BA3DAC}"/>
                    </a:ext>
                  </a:extLst>
                </p:cNvPr>
                <p:cNvSpPr/>
                <p:nvPr/>
              </p:nvSpPr>
              <p:spPr>
                <a:xfrm>
                  <a:off x="2770792" y="1698926"/>
                  <a:ext cx="1182888" cy="2786327"/>
                </a:xfrm>
                <a:prstGeom prst="rect">
                  <a:avLst/>
                </a:prstGeom>
                <a:solidFill>
                  <a:srgbClr val="5F87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677;p23">
                  <a:extLst>
                    <a:ext uri="{FF2B5EF4-FFF2-40B4-BE49-F238E27FC236}">
                      <a16:creationId xmlns:a16="http://schemas.microsoft.com/office/drawing/2014/main" id="{369686C6-A7AC-7642-AE75-90FA37D61192}"/>
                    </a:ext>
                  </a:extLst>
                </p:cNvPr>
                <p:cNvSpPr txBox="1"/>
                <p:nvPr/>
              </p:nvSpPr>
              <p:spPr>
                <a:xfrm rot="-5400000">
                  <a:off x="2498743" y="2798998"/>
                  <a:ext cx="2507694" cy="307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6200" tIns="0" rIns="114300" bIns="254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Agradecido</a:t>
                  </a:r>
                  <a:endParaRPr sz="20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" name="Google Shape;678;p23">
                  <a:extLst>
                    <a:ext uri="{FF2B5EF4-FFF2-40B4-BE49-F238E27FC236}">
                      <a16:creationId xmlns:a16="http://schemas.microsoft.com/office/drawing/2014/main" id="{1D2B45DF-7D4C-7C47-8DEA-AE187E2DB192}"/>
                    </a:ext>
                  </a:extLst>
                </p:cNvPr>
                <p:cNvSpPr/>
                <p:nvPr/>
              </p:nvSpPr>
              <p:spPr>
                <a:xfrm>
                  <a:off x="1479775" y="1420360"/>
                  <a:ext cx="1182888" cy="3064893"/>
                </a:xfrm>
                <a:prstGeom prst="rect">
                  <a:avLst/>
                </a:prstGeom>
                <a:solidFill>
                  <a:srgbClr val="4E7CB6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679;p23">
                  <a:extLst>
                    <a:ext uri="{FF2B5EF4-FFF2-40B4-BE49-F238E27FC236}">
                      <a16:creationId xmlns:a16="http://schemas.microsoft.com/office/drawing/2014/main" id="{34302915-F0EA-AB48-8AD4-D19CFDA55790}"/>
                    </a:ext>
                  </a:extLst>
                </p:cNvPr>
                <p:cNvSpPr txBox="1"/>
                <p:nvPr/>
              </p:nvSpPr>
              <p:spPr>
                <a:xfrm rot="-5400000">
                  <a:off x="1082091" y="2645787"/>
                  <a:ext cx="2758404" cy="307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6200" tIns="0" rIns="114300" bIns="254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Calmado</a:t>
                  </a:r>
                  <a:endParaRPr sz="20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Google Shape;680;p23">
                  <a:extLst>
                    <a:ext uri="{FF2B5EF4-FFF2-40B4-BE49-F238E27FC236}">
                      <a16:creationId xmlns:a16="http://schemas.microsoft.com/office/drawing/2014/main" id="{002FD891-C1C8-3948-99DE-AF6C97DC6496}"/>
                    </a:ext>
                  </a:extLst>
                </p:cNvPr>
                <p:cNvSpPr/>
                <p:nvPr/>
              </p:nvSpPr>
              <p:spPr>
                <a:xfrm>
                  <a:off x="4061810" y="1977492"/>
                  <a:ext cx="1182888" cy="2507761"/>
                </a:xfrm>
                <a:prstGeom prst="rect">
                  <a:avLst/>
                </a:prstGeom>
                <a:solidFill>
                  <a:srgbClr val="6F90C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681;p23">
                  <a:extLst>
                    <a:ext uri="{FF2B5EF4-FFF2-40B4-BE49-F238E27FC236}">
                      <a16:creationId xmlns:a16="http://schemas.microsoft.com/office/drawing/2014/main" id="{EEDBCF22-B7FC-8443-A885-08AFD79E027D}"/>
                    </a:ext>
                  </a:extLst>
                </p:cNvPr>
                <p:cNvSpPr txBox="1"/>
                <p:nvPr/>
              </p:nvSpPr>
              <p:spPr>
                <a:xfrm rot="-5400000">
                  <a:off x="3914835" y="2952209"/>
                  <a:ext cx="2256985" cy="307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6200" tIns="0" rIns="114300" bIns="254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 smtClean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Maravillado</a:t>
                  </a:r>
                  <a:endParaRPr sz="20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4" name="Google Shape;682;p23">
                  <a:extLst>
                    <a:ext uri="{FF2B5EF4-FFF2-40B4-BE49-F238E27FC236}">
                      <a16:creationId xmlns:a16="http://schemas.microsoft.com/office/drawing/2014/main" id="{085DD080-E8E7-4340-A43C-2CFE7106DD22}"/>
                    </a:ext>
                  </a:extLst>
                </p:cNvPr>
                <p:cNvSpPr/>
                <p:nvPr/>
              </p:nvSpPr>
              <p:spPr>
                <a:xfrm>
                  <a:off x="188758" y="1141794"/>
                  <a:ext cx="1182888" cy="3344128"/>
                </a:xfrm>
                <a:prstGeom prst="rect">
                  <a:avLst/>
                </a:prstGeom>
                <a:solidFill>
                  <a:srgbClr val="4674AA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683;p23">
                  <a:extLst>
                    <a:ext uri="{FF2B5EF4-FFF2-40B4-BE49-F238E27FC236}">
                      <a16:creationId xmlns:a16="http://schemas.microsoft.com/office/drawing/2014/main" id="{A3BB9C86-A715-3B4E-8E09-77EA105F7381}"/>
                    </a:ext>
                  </a:extLst>
                </p:cNvPr>
                <p:cNvSpPr txBox="1"/>
                <p:nvPr/>
              </p:nvSpPr>
              <p:spPr>
                <a:xfrm rot="-5400000">
                  <a:off x="-334581" y="2492877"/>
                  <a:ext cx="3009715" cy="307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6200" tIns="0" rIns="114300" bIns="254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Relajado</a:t>
                  </a:r>
                  <a:endParaRPr sz="20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" name="Google Shape;684;p23">
                  <a:extLst>
                    <a:ext uri="{FF2B5EF4-FFF2-40B4-BE49-F238E27FC236}">
                      <a16:creationId xmlns:a16="http://schemas.microsoft.com/office/drawing/2014/main" id="{810EC725-194C-F64D-93EF-0ABE25AF70E1}"/>
                    </a:ext>
                  </a:extLst>
                </p:cNvPr>
                <p:cNvSpPr/>
                <p:nvPr/>
              </p:nvSpPr>
              <p:spPr>
                <a:xfrm>
                  <a:off x="5351895" y="2256058"/>
                  <a:ext cx="1182888" cy="2229195"/>
                </a:xfrm>
                <a:prstGeom prst="rect">
                  <a:avLst/>
                </a:prstGeom>
                <a:solidFill>
                  <a:srgbClr val="7F9BC6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685;p23">
                  <a:extLst>
                    <a:ext uri="{FF2B5EF4-FFF2-40B4-BE49-F238E27FC236}">
                      <a16:creationId xmlns:a16="http://schemas.microsoft.com/office/drawing/2014/main" id="{6E1E00C8-3EE6-CB47-804E-8FA4839213DA}"/>
                    </a:ext>
                  </a:extLst>
                </p:cNvPr>
                <p:cNvSpPr txBox="1"/>
                <p:nvPr/>
              </p:nvSpPr>
              <p:spPr>
                <a:xfrm rot="-5400000">
                  <a:off x="5330274" y="3105421"/>
                  <a:ext cx="2006276" cy="307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6200" tIns="0" rIns="114300" bIns="254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Magnífico</a:t>
                  </a:r>
                  <a:endParaRPr sz="20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8" name="Google Shape;686;p23">
                  <a:extLst>
                    <a:ext uri="{FF2B5EF4-FFF2-40B4-BE49-F238E27FC236}">
                      <a16:creationId xmlns:a16="http://schemas.microsoft.com/office/drawing/2014/main" id="{E2321DEA-A1BF-884A-AADF-1E269D1250DB}"/>
                    </a:ext>
                  </a:extLst>
                </p:cNvPr>
                <p:cNvSpPr/>
                <p:nvPr/>
              </p:nvSpPr>
              <p:spPr>
                <a:xfrm>
                  <a:off x="188758" y="1141794"/>
                  <a:ext cx="828022" cy="3344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687;p23">
                  <a:extLst>
                    <a:ext uri="{FF2B5EF4-FFF2-40B4-BE49-F238E27FC236}">
                      <a16:creationId xmlns:a16="http://schemas.microsoft.com/office/drawing/2014/main" id="{EBF0F09C-83A3-144F-AFDD-EF2C8690A32B}"/>
                    </a:ext>
                  </a:extLst>
                </p:cNvPr>
                <p:cNvSpPr txBox="1"/>
                <p:nvPr/>
              </p:nvSpPr>
              <p:spPr>
                <a:xfrm>
                  <a:off x="188758" y="1141794"/>
                  <a:ext cx="828022" cy="3344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72375" rIns="72375" bIns="72375" anchor="b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2020: 67.9%</a:t>
                  </a:r>
                  <a:endParaRPr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marR="0" lvl="1" indent="-114300" algn="l" rtl="0">
                    <a:lnSpc>
                      <a:spcPct val="90000"/>
                    </a:lnSpc>
                    <a:spcBef>
                      <a:spcPts val="665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Calibri"/>
                    <a:buChar char="•"/>
                  </a:pPr>
                  <a:r>
                    <a:rPr lang="es-MX" sz="1500" b="0" i="0" u="none" strike="noStrike" cap="none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2019: 46.6%</a:t>
                  </a:r>
                  <a:endParaRPr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688;p23">
                  <a:extLst>
                    <a:ext uri="{FF2B5EF4-FFF2-40B4-BE49-F238E27FC236}">
                      <a16:creationId xmlns:a16="http://schemas.microsoft.com/office/drawing/2014/main" id="{A50691C5-B5EC-1445-95FF-F0A4F42EC4A2}"/>
                    </a:ext>
                  </a:extLst>
                </p:cNvPr>
                <p:cNvSpPr/>
                <p:nvPr/>
              </p:nvSpPr>
              <p:spPr>
                <a:xfrm>
                  <a:off x="6655962" y="2534624"/>
                  <a:ext cx="1182888" cy="1950629"/>
                </a:xfrm>
                <a:prstGeom prst="rect">
                  <a:avLst/>
                </a:prstGeom>
                <a:solidFill>
                  <a:srgbClr val="8FA6CC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689;p23">
                  <a:extLst>
                    <a:ext uri="{FF2B5EF4-FFF2-40B4-BE49-F238E27FC236}">
                      <a16:creationId xmlns:a16="http://schemas.microsoft.com/office/drawing/2014/main" id="{6339FAF7-3332-A443-B08E-8F4865A05AF4}"/>
                    </a:ext>
                  </a:extLst>
                </p:cNvPr>
                <p:cNvSpPr txBox="1"/>
                <p:nvPr/>
              </p:nvSpPr>
              <p:spPr>
                <a:xfrm rot="-5400000">
                  <a:off x="6759976" y="3258632"/>
                  <a:ext cx="1755566" cy="307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6200" tIns="0" rIns="76200" bIns="254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Motivado</a:t>
                  </a:r>
                  <a:endParaRPr sz="20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2" name="Google Shape;690;p23">
                  <a:extLst>
                    <a:ext uri="{FF2B5EF4-FFF2-40B4-BE49-F238E27FC236}">
                      <a16:creationId xmlns:a16="http://schemas.microsoft.com/office/drawing/2014/main" id="{48CE4581-EAB1-B94E-BB55-043836ED090E}"/>
                    </a:ext>
                  </a:extLst>
                </p:cNvPr>
                <p:cNvSpPr/>
                <p:nvPr/>
              </p:nvSpPr>
              <p:spPr>
                <a:xfrm>
                  <a:off x="1479775" y="1420360"/>
                  <a:ext cx="828022" cy="30648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691;p23">
                  <a:extLst>
                    <a:ext uri="{FF2B5EF4-FFF2-40B4-BE49-F238E27FC236}">
                      <a16:creationId xmlns:a16="http://schemas.microsoft.com/office/drawing/2014/main" id="{B264778A-F744-1444-AA69-235A1CAA40DB}"/>
                    </a:ext>
                  </a:extLst>
                </p:cNvPr>
                <p:cNvSpPr txBox="1"/>
                <p:nvPr/>
              </p:nvSpPr>
              <p:spPr>
                <a:xfrm>
                  <a:off x="1479775" y="1420360"/>
                  <a:ext cx="828022" cy="30648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72375" rIns="72375" bIns="72375" anchor="b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2020: 21.8%</a:t>
                  </a:r>
                  <a:endParaRPr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marR="0" lvl="1" indent="-114300" algn="l" rtl="0">
                    <a:lnSpc>
                      <a:spcPct val="90000"/>
                    </a:lnSpc>
                    <a:spcBef>
                      <a:spcPts val="665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Calibri"/>
                    <a:buChar char="•"/>
                  </a:pPr>
                  <a:r>
                    <a:rPr lang="es-MX" sz="1500" b="0" i="0" u="none" strike="noStrike" cap="none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2019: 12.2%</a:t>
                  </a:r>
                  <a:endParaRPr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692;p23">
                  <a:extLst>
                    <a:ext uri="{FF2B5EF4-FFF2-40B4-BE49-F238E27FC236}">
                      <a16:creationId xmlns:a16="http://schemas.microsoft.com/office/drawing/2014/main" id="{A837BD9E-9095-B54D-A3F3-2DBE4DEE689B}"/>
                    </a:ext>
                  </a:extLst>
                </p:cNvPr>
                <p:cNvSpPr/>
                <p:nvPr/>
              </p:nvSpPr>
              <p:spPr>
                <a:xfrm>
                  <a:off x="7949775" y="2813859"/>
                  <a:ext cx="1182888" cy="1672064"/>
                </a:xfrm>
                <a:prstGeom prst="rect">
                  <a:avLst/>
                </a:prstGeom>
                <a:solidFill>
                  <a:srgbClr val="9EB2D2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693;p23">
                  <a:extLst>
                    <a:ext uri="{FF2B5EF4-FFF2-40B4-BE49-F238E27FC236}">
                      <a16:creationId xmlns:a16="http://schemas.microsoft.com/office/drawing/2014/main" id="{796ED974-2ED2-B347-BE4A-DFFE2AE589EC}"/>
                    </a:ext>
                  </a:extLst>
                </p:cNvPr>
                <p:cNvSpPr txBox="1"/>
                <p:nvPr/>
              </p:nvSpPr>
              <p:spPr>
                <a:xfrm rot="-5400000">
                  <a:off x="8179144" y="3412512"/>
                  <a:ext cx="1504857" cy="307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6200" tIns="0" rIns="76200" bIns="254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2000" b="1" dirty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Libre </a:t>
                  </a:r>
                  <a:endParaRPr sz="20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6" name="Google Shape;694;p23">
                  <a:extLst>
                    <a:ext uri="{FF2B5EF4-FFF2-40B4-BE49-F238E27FC236}">
                      <a16:creationId xmlns:a16="http://schemas.microsoft.com/office/drawing/2014/main" id="{19D698FF-D98A-2C43-8534-198A4BE53585}"/>
                    </a:ext>
                  </a:extLst>
                </p:cNvPr>
                <p:cNvSpPr/>
                <p:nvPr/>
              </p:nvSpPr>
              <p:spPr>
                <a:xfrm>
                  <a:off x="2702100" y="1633225"/>
                  <a:ext cx="828022" cy="2786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695;p23">
                  <a:extLst>
                    <a:ext uri="{FF2B5EF4-FFF2-40B4-BE49-F238E27FC236}">
                      <a16:creationId xmlns:a16="http://schemas.microsoft.com/office/drawing/2014/main" id="{97CA5427-0FFD-A044-BE16-400B2507CC11}"/>
                    </a:ext>
                  </a:extLst>
                </p:cNvPr>
                <p:cNvSpPr txBox="1"/>
                <p:nvPr/>
              </p:nvSpPr>
              <p:spPr>
                <a:xfrm>
                  <a:off x="2702100" y="1633225"/>
                  <a:ext cx="828022" cy="2786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72375" rIns="72375" bIns="72375" anchor="b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2020: 14.2%</a:t>
                  </a:r>
                  <a:endParaRPr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marR="0" lvl="1" indent="-114300" algn="l" rtl="0">
                    <a:lnSpc>
                      <a:spcPct val="90000"/>
                    </a:lnSpc>
                    <a:spcBef>
                      <a:spcPts val="665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Calibri"/>
                    <a:buChar char="•"/>
                  </a:pPr>
                  <a:r>
                    <a:rPr lang="es-MX" sz="1500" b="0" i="0" u="none" strike="noStrike" cap="none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2019: 14.0%</a:t>
                  </a:r>
                  <a:endParaRPr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696;p23">
                  <a:extLst>
                    <a:ext uri="{FF2B5EF4-FFF2-40B4-BE49-F238E27FC236}">
                      <a16:creationId xmlns:a16="http://schemas.microsoft.com/office/drawing/2014/main" id="{DAF2900C-7F3F-754E-A599-2DB82416FF0B}"/>
                    </a:ext>
                  </a:extLst>
                </p:cNvPr>
                <p:cNvSpPr/>
                <p:nvPr/>
              </p:nvSpPr>
              <p:spPr>
                <a:xfrm>
                  <a:off x="4061810" y="1977492"/>
                  <a:ext cx="828022" cy="2507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697;p23">
                  <a:extLst>
                    <a:ext uri="{FF2B5EF4-FFF2-40B4-BE49-F238E27FC236}">
                      <a16:creationId xmlns:a16="http://schemas.microsoft.com/office/drawing/2014/main" id="{A08F0EDD-4CE6-8D4F-A487-4B545089F786}"/>
                    </a:ext>
                  </a:extLst>
                </p:cNvPr>
                <p:cNvSpPr txBox="1"/>
                <p:nvPr/>
              </p:nvSpPr>
              <p:spPr>
                <a:xfrm>
                  <a:off x="4061810" y="1977492"/>
                  <a:ext cx="828022" cy="2507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72375" rIns="72375" bIns="72375" anchor="b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2020: 12.9%</a:t>
                  </a:r>
                  <a:endParaRPr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marR="0" lvl="1" indent="-114300" algn="l" rtl="0">
                    <a:lnSpc>
                      <a:spcPct val="90000"/>
                    </a:lnSpc>
                    <a:spcBef>
                      <a:spcPts val="665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Calibri"/>
                    <a:buChar char="•"/>
                  </a:pPr>
                  <a:r>
                    <a:rPr lang="es-MX" sz="1500" b="0" i="0" u="none" strike="noStrike" cap="none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2019: 0.0%</a:t>
                  </a:r>
                  <a:endParaRPr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698;p23">
                  <a:extLst>
                    <a:ext uri="{FF2B5EF4-FFF2-40B4-BE49-F238E27FC236}">
                      <a16:creationId xmlns:a16="http://schemas.microsoft.com/office/drawing/2014/main" id="{F6306198-610E-DF41-8715-618631AD69DB}"/>
                    </a:ext>
                  </a:extLst>
                </p:cNvPr>
                <p:cNvSpPr/>
                <p:nvPr/>
              </p:nvSpPr>
              <p:spPr>
                <a:xfrm>
                  <a:off x="5351895" y="2256058"/>
                  <a:ext cx="828022" cy="22291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699;p23">
                  <a:extLst>
                    <a:ext uri="{FF2B5EF4-FFF2-40B4-BE49-F238E27FC236}">
                      <a16:creationId xmlns:a16="http://schemas.microsoft.com/office/drawing/2014/main" id="{8F42865C-6712-0643-9D71-1B7B3A822BA5}"/>
                    </a:ext>
                  </a:extLst>
                </p:cNvPr>
                <p:cNvSpPr txBox="1"/>
                <p:nvPr/>
              </p:nvSpPr>
              <p:spPr>
                <a:xfrm>
                  <a:off x="5351895" y="2256058"/>
                  <a:ext cx="828022" cy="22291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72375" rIns="72375" bIns="72375" anchor="b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2020: 8.5%</a:t>
                  </a:r>
                  <a:endParaRPr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marR="0" lvl="1" indent="-114300" algn="l" rtl="0">
                    <a:lnSpc>
                      <a:spcPct val="90000"/>
                    </a:lnSpc>
                    <a:spcBef>
                      <a:spcPts val="665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Calibri"/>
                    <a:buChar char="•"/>
                  </a:pPr>
                  <a:r>
                    <a:rPr lang="es-MX" sz="1500" b="0" i="0" u="none" strike="noStrike" cap="none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2019: 5.5%</a:t>
                  </a:r>
                  <a:endParaRPr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700;p23">
                  <a:extLst>
                    <a:ext uri="{FF2B5EF4-FFF2-40B4-BE49-F238E27FC236}">
                      <a16:creationId xmlns:a16="http://schemas.microsoft.com/office/drawing/2014/main" id="{7B01DEA0-B79E-A343-A142-E21E1EB1679C}"/>
                    </a:ext>
                  </a:extLst>
                </p:cNvPr>
                <p:cNvSpPr/>
                <p:nvPr/>
              </p:nvSpPr>
              <p:spPr>
                <a:xfrm>
                  <a:off x="6655962" y="2534624"/>
                  <a:ext cx="828022" cy="19506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01;p23">
                  <a:extLst>
                    <a:ext uri="{FF2B5EF4-FFF2-40B4-BE49-F238E27FC236}">
                      <a16:creationId xmlns:a16="http://schemas.microsoft.com/office/drawing/2014/main" id="{92E7EFA6-0C09-2043-B364-E60452722D74}"/>
                    </a:ext>
                  </a:extLst>
                </p:cNvPr>
                <p:cNvSpPr txBox="1"/>
                <p:nvPr/>
              </p:nvSpPr>
              <p:spPr>
                <a:xfrm>
                  <a:off x="6655962" y="2534624"/>
                  <a:ext cx="828022" cy="19506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72375" rIns="72375" bIns="72375" anchor="b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2020: 8.2%</a:t>
                  </a:r>
                  <a:endParaRPr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marR="0" lvl="1" indent="-114300" algn="l" rtl="0">
                    <a:lnSpc>
                      <a:spcPct val="90000"/>
                    </a:lnSpc>
                    <a:spcBef>
                      <a:spcPts val="665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Calibri"/>
                    <a:buChar char="•"/>
                  </a:pPr>
                  <a:r>
                    <a:rPr lang="es-MX" sz="1500" b="0" i="0" u="none" strike="noStrike" cap="none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2019: 4.8%</a:t>
                  </a:r>
                  <a:endParaRPr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702;p23">
                  <a:extLst>
                    <a:ext uri="{FF2B5EF4-FFF2-40B4-BE49-F238E27FC236}">
                      <a16:creationId xmlns:a16="http://schemas.microsoft.com/office/drawing/2014/main" id="{9F61D77C-BD20-5349-9F50-C398730D0F34}"/>
                    </a:ext>
                  </a:extLst>
                </p:cNvPr>
                <p:cNvSpPr/>
                <p:nvPr/>
              </p:nvSpPr>
              <p:spPr>
                <a:xfrm>
                  <a:off x="7949775" y="2813859"/>
                  <a:ext cx="828022" cy="16720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03;p23">
                  <a:extLst>
                    <a:ext uri="{FF2B5EF4-FFF2-40B4-BE49-F238E27FC236}">
                      <a16:creationId xmlns:a16="http://schemas.microsoft.com/office/drawing/2014/main" id="{BFBFDCF8-4A59-2B4D-AFA6-DEEEC35446D2}"/>
                    </a:ext>
                  </a:extLst>
                </p:cNvPr>
                <p:cNvSpPr txBox="1"/>
                <p:nvPr/>
              </p:nvSpPr>
              <p:spPr>
                <a:xfrm>
                  <a:off x="7949775" y="2813859"/>
                  <a:ext cx="828022" cy="16720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72375" rIns="72375" bIns="72375" anchor="b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90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2020: 5.3%</a:t>
                  </a:r>
                  <a:endParaRPr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marR="0" lvl="1" indent="-114300" algn="l" rtl="0">
                    <a:lnSpc>
                      <a:spcPct val="90000"/>
                    </a:lnSpc>
                    <a:spcBef>
                      <a:spcPts val="665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500"/>
                    <a:buFont typeface="Calibri"/>
                    <a:buChar char="•"/>
                  </a:pPr>
                  <a:r>
                    <a:rPr lang="es-MX" sz="1500" b="0" i="0" u="none" strike="noStrike" cap="none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2019: 2.6%</a:t>
                  </a:r>
                  <a:endParaRPr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" name="Google Shape;704;p23">
                <a:extLst>
                  <a:ext uri="{FF2B5EF4-FFF2-40B4-BE49-F238E27FC236}">
                    <a16:creationId xmlns:a16="http://schemas.microsoft.com/office/drawing/2014/main" id="{33AF637B-E72E-BB4A-965E-CC36FEE96DD0}"/>
                  </a:ext>
                </a:extLst>
              </p:cNvPr>
              <p:cNvGrpSpPr/>
              <p:nvPr/>
            </p:nvGrpSpPr>
            <p:grpSpPr>
              <a:xfrm>
                <a:off x="10003100" y="3577761"/>
                <a:ext cx="1149982" cy="1463763"/>
                <a:chOff x="7728623" y="2642279"/>
                <a:chExt cx="1149982" cy="1640848"/>
              </a:xfrm>
            </p:grpSpPr>
            <p:sp>
              <p:nvSpPr>
                <p:cNvPr id="16" name="Google Shape;705;p23">
                  <a:extLst>
                    <a:ext uri="{FF2B5EF4-FFF2-40B4-BE49-F238E27FC236}">
                      <a16:creationId xmlns:a16="http://schemas.microsoft.com/office/drawing/2014/main" id="{989F2D97-34D0-1942-97F7-B4C50AA2291B}"/>
                    </a:ext>
                  </a:extLst>
                </p:cNvPr>
                <p:cNvSpPr/>
                <p:nvPr/>
              </p:nvSpPr>
              <p:spPr>
                <a:xfrm>
                  <a:off x="7728623" y="2657578"/>
                  <a:ext cx="1149982" cy="1625549"/>
                </a:xfrm>
                <a:prstGeom prst="rect">
                  <a:avLst/>
                </a:prstGeom>
                <a:solidFill>
                  <a:srgbClr val="B7CCE4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706;p23">
                  <a:extLst>
                    <a:ext uri="{FF2B5EF4-FFF2-40B4-BE49-F238E27FC236}">
                      <a16:creationId xmlns:a16="http://schemas.microsoft.com/office/drawing/2014/main" id="{C8084EED-CD91-0645-8911-F663D86A2571}"/>
                    </a:ext>
                  </a:extLst>
                </p:cNvPr>
                <p:cNvSpPr txBox="1"/>
                <p:nvPr/>
              </p:nvSpPr>
              <p:spPr>
                <a:xfrm rot="-5400000">
                  <a:off x="7951611" y="3224279"/>
                  <a:ext cx="1462994" cy="2989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72375" tIns="0" rIns="72375" bIns="24125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600" b="1" dirty="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Encantado</a:t>
                  </a:r>
                  <a:endParaRPr sz="16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11" name="Google Shape;707;p23">
              <a:extLst>
                <a:ext uri="{FF2B5EF4-FFF2-40B4-BE49-F238E27FC236}">
                  <a16:creationId xmlns:a16="http://schemas.microsoft.com/office/drawing/2014/main" id="{C6E0A2FD-C0A5-CB41-AAC2-857CCAA3563D}"/>
                </a:ext>
              </a:extLst>
            </p:cNvPr>
            <p:cNvGrpSpPr/>
            <p:nvPr/>
          </p:nvGrpSpPr>
          <p:grpSpPr>
            <a:xfrm>
              <a:off x="10012313" y="3355813"/>
              <a:ext cx="828022" cy="1672064"/>
              <a:chOff x="7949775" y="2813859"/>
              <a:chExt cx="828022" cy="1672064"/>
            </a:xfrm>
          </p:grpSpPr>
          <p:sp>
            <p:nvSpPr>
              <p:cNvPr id="12" name="Google Shape;708;p23">
                <a:extLst>
                  <a:ext uri="{FF2B5EF4-FFF2-40B4-BE49-F238E27FC236}">
                    <a16:creationId xmlns:a16="http://schemas.microsoft.com/office/drawing/2014/main" id="{21F3D893-1DFD-9140-A474-6E5EEF9C4DFF}"/>
                  </a:ext>
                </a:extLst>
              </p:cNvPr>
              <p:cNvSpPr/>
              <p:nvPr/>
            </p:nvSpPr>
            <p:spPr>
              <a:xfrm>
                <a:off x="7949775" y="2813859"/>
                <a:ext cx="828022" cy="1672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9;p23">
                <a:extLst>
                  <a:ext uri="{FF2B5EF4-FFF2-40B4-BE49-F238E27FC236}">
                    <a16:creationId xmlns:a16="http://schemas.microsoft.com/office/drawing/2014/main" id="{9C09B81E-B4EC-354A-91BA-D16A18BD7D30}"/>
                  </a:ext>
                </a:extLst>
              </p:cNvPr>
              <p:cNvSpPr txBox="1"/>
              <p:nvPr/>
            </p:nvSpPr>
            <p:spPr>
              <a:xfrm>
                <a:off x="7949775" y="2813859"/>
                <a:ext cx="828022" cy="1672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375" tIns="72375" rIns="72375" bIns="72375" anchor="b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2020: 5.3%</a:t>
                </a:r>
                <a:endParaRPr sz="19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14300" marR="0" lvl="1" indent="-114300" algn="l" rtl="0">
                  <a:lnSpc>
                    <a:spcPct val="90000"/>
                  </a:lnSpc>
                  <a:spcBef>
                    <a:spcPts val="665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Char char="•"/>
                </a:pPr>
                <a:r>
                  <a:rPr lang="es-MX"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2019: </a:t>
                </a:r>
                <a:r>
                  <a:rPr lang="es-MX" sz="15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7.3</a:t>
                </a:r>
                <a:r>
                  <a:rPr lang="es-MX" sz="15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%</a:t>
                </a:r>
                <a:endParaRPr sz="1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1498568B-F688-DE4E-AD53-B08B8DF92BA0}"/>
              </a:ext>
            </a:extLst>
          </p:cNvPr>
          <p:cNvSpPr/>
          <p:nvPr/>
        </p:nvSpPr>
        <p:spPr>
          <a:xfrm>
            <a:off x="0" y="234106"/>
            <a:ext cx="5541818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Sentimiento en el Caribe Mexicano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338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20" y="989739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585320" y="177209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Mercados estratégicos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Julio 2020</a:t>
            </a:r>
            <a:endParaRPr lang="es-ES" sz="1400" b="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606982D-2AFD-1649-AB77-CB01E2EB0CF5}"/>
              </a:ext>
            </a:extLst>
          </p:cNvPr>
          <p:cNvGraphicFramePr>
            <a:graphicFrameLocks noGrp="1"/>
          </p:cNvGraphicFramePr>
          <p:nvPr/>
        </p:nvGraphicFramePr>
        <p:xfrm>
          <a:off x="2507359" y="2086829"/>
          <a:ext cx="7177281" cy="3729990"/>
        </p:xfrm>
        <a:graphic>
          <a:graphicData uri="http://schemas.openxmlformats.org/drawingml/2006/table">
            <a:tbl>
              <a:tblPr/>
              <a:tblGrid>
                <a:gridCol w="3612227">
                  <a:extLst>
                    <a:ext uri="{9D8B030D-6E8A-4147-A177-3AD203B41FA5}">
                      <a16:colId xmlns:a16="http://schemas.microsoft.com/office/drawing/2014/main" val="1466743211"/>
                    </a:ext>
                  </a:extLst>
                </a:gridCol>
                <a:gridCol w="1266976">
                  <a:extLst>
                    <a:ext uri="{9D8B030D-6E8A-4147-A177-3AD203B41FA5}">
                      <a16:colId xmlns:a16="http://schemas.microsoft.com/office/drawing/2014/main" val="2133034092"/>
                    </a:ext>
                  </a:extLst>
                </a:gridCol>
                <a:gridCol w="1266976">
                  <a:extLst>
                    <a:ext uri="{9D8B030D-6E8A-4147-A177-3AD203B41FA5}">
                      <a16:colId xmlns:a16="http://schemas.microsoft.com/office/drawing/2014/main" val="4175534428"/>
                    </a:ext>
                  </a:extLst>
                </a:gridCol>
                <a:gridCol w="1031102">
                  <a:extLst>
                    <a:ext uri="{9D8B030D-6E8A-4147-A177-3AD203B41FA5}">
                      <a16:colId xmlns:a16="http://schemas.microsoft.com/office/drawing/2014/main" val="938748722"/>
                    </a:ext>
                  </a:extLst>
                </a:gridCol>
              </a:tblGrid>
              <a:tr h="169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País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187751"/>
                  </a:ext>
                </a:extLst>
              </a:tr>
              <a:tr h="1468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-98.38%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3261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-97.19%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2082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-97.94%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561960"/>
                  </a:ext>
                </a:extLst>
              </a:tr>
              <a:tr h="1557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Estados Unidos de América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417,980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-73.78%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9098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Reino Unido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52,674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-99.33%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6342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237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Mercados estratégicos extranjeros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550,515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-79.68%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4178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mercados extranjeros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207,955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-94.70%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0265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77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Extranjeros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758,470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-83.79%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8580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467,754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0986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1,226,224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449658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60B81367-1E6D-2243-ABBE-DE57BC57E283}"/>
              </a:ext>
            </a:extLst>
          </p:cNvPr>
          <p:cNvSpPr txBox="1">
            <a:spLocks/>
          </p:cNvSpPr>
          <p:nvPr/>
        </p:nvSpPr>
        <p:spPr>
          <a:xfrm>
            <a:off x="2401001" y="1415316"/>
            <a:ext cx="717728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/>
              <a:t>Pasajeros a todos los aeropuertos de Quintana Roo</a:t>
            </a:r>
            <a:br>
              <a:rPr lang="es-MX" sz="2000" b="1" dirty="0"/>
            </a:br>
            <a:r>
              <a:rPr lang="es-MX" sz="2000" b="1" dirty="0"/>
              <a:t>Julio 2020</a:t>
            </a:r>
          </a:p>
        </p:txBody>
      </p:sp>
    </p:spTree>
    <p:extLst>
      <p:ext uri="{BB962C8B-B14F-4D97-AF65-F5344CB8AC3E}">
        <p14:creationId xmlns:p14="http://schemas.microsoft.com/office/powerpoint/2010/main" val="4189628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9146" y="1479734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182405" y="797275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1498568B-F688-DE4E-AD53-B08B8DF92BA0}"/>
              </a:ext>
            </a:extLst>
          </p:cNvPr>
          <p:cNvSpPr/>
          <p:nvPr/>
        </p:nvSpPr>
        <p:spPr>
          <a:xfrm>
            <a:off x="-1" y="234106"/>
            <a:ext cx="6382327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Ocupación Diaria del Caribe Mexicano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6912"/>
            <a:ext cx="12192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92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9146" y="1479734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182405" y="797275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1498568B-F688-DE4E-AD53-B08B8DF92BA0}"/>
              </a:ext>
            </a:extLst>
          </p:cNvPr>
          <p:cNvSpPr/>
          <p:nvPr/>
        </p:nvSpPr>
        <p:spPr>
          <a:xfrm>
            <a:off x="-1" y="234106"/>
            <a:ext cx="6382327" cy="461665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Ocupación Diaria del Caribe Mexicano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" y="1814801"/>
            <a:ext cx="11995654" cy="4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4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63" y="2734620"/>
            <a:ext cx="7170474" cy="13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4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20" y="989739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585320" y="177209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Mercados estratégicos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– Julio 2020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0DDC3132-69D7-484A-8E09-0645BEBE0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92807"/>
              </p:ext>
            </p:extLst>
          </p:nvPr>
        </p:nvGraphicFramePr>
        <p:xfrm>
          <a:off x="2403230" y="1712134"/>
          <a:ext cx="7385540" cy="3961389"/>
        </p:xfrm>
        <a:graphic>
          <a:graphicData uri="http://schemas.openxmlformats.org/drawingml/2006/table">
            <a:tbl>
              <a:tblPr/>
              <a:tblGrid>
                <a:gridCol w="3386355">
                  <a:extLst>
                    <a:ext uri="{9D8B030D-6E8A-4147-A177-3AD203B41FA5}">
                      <a16:colId xmlns:a16="http://schemas.microsoft.com/office/drawing/2014/main" val="2474762056"/>
                    </a:ext>
                  </a:extLst>
                </a:gridCol>
                <a:gridCol w="1516279">
                  <a:extLst>
                    <a:ext uri="{9D8B030D-6E8A-4147-A177-3AD203B41FA5}">
                      <a16:colId xmlns:a16="http://schemas.microsoft.com/office/drawing/2014/main" val="3336921746"/>
                    </a:ext>
                  </a:extLst>
                </a:gridCol>
                <a:gridCol w="1516279">
                  <a:extLst>
                    <a:ext uri="{9D8B030D-6E8A-4147-A177-3AD203B41FA5}">
                      <a16:colId xmlns:a16="http://schemas.microsoft.com/office/drawing/2014/main" val="2318080632"/>
                    </a:ext>
                  </a:extLst>
                </a:gridCol>
                <a:gridCol w="966627">
                  <a:extLst>
                    <a:ext uri="{9D8B030D-6E8A-4147-A177-3AD203B41FA5}">
                      <a16:colId xmlns:a16="http://schemas.microsoft.com/office/drawing/2014/main" val="4201733854"/>
                    </a:ext>
                  </a:extLst>
                </a:gridCol>
              </a:tblGrid>
              <a:tr h="3014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 - Jul 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 - Jul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41411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156,137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-70.11%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69394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450,921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-44.29%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75458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123,614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-62.95%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57827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Unidos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2,660,544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1,074,815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-59.60%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64189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257,635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-79.14%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02184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468009"/>
                  </a:ext>
                </a:extLst>
              </a:tr>
              <a:tr h="3439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Mercados estratégicos extranjeros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4,007,291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1,671,959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-58.28%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305449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mercados extranjeros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1,321,700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518,549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-60.77%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93241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89053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Extranjeros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5,328,991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2,190,508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92411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2,730,811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1,249,461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472105"/>
                  </a:ext>
                </a:extLst>
              </a:tr>
              <a:tr h="301454"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6,833,578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3,117,934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266456"/>
                  </a:ext>
                </a:extLst>
              </a:tr>
            </a:tbl>
          </a:graphicData>
        </a:graphic>
      </p:graphicFrame>
      <p:sp>
        <p:nvSpPr>
          <p:cNvPr id="16" name="Título 1">
            <a:extLst>
              <a:ext uri="{FF2B5EF4-FFF2-40B4-BE49-F238E27FC236}">
                <a16:creationId xmlns:a16="http://schemas.microsoft.com/office/drawing/2014/main" id="{EDD24861-F318-014E-AB03-08B5699E26E7}"/>
              </a:ext>
            </a:extLst>
          </p:cNvPr>
          <p:cNvSpPr txBox="1">
            <a:spLocks/>
          </p:cNvSpPr>
          <p:nvPr/>
        </p:nvSpPr>
        <p:spPr>
          <a:xfrm>
            <a:off x="3009900" y="1283509"/>
            <a:ext cx="61722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/>
              <a:t>Todos los aeropuertos</a:t>
            </a:r>
          </a:p>
        </p:txBody>
      </p:sp>
    </p:spTree>
    <p:extLst>
      <p:ext uri="{BB962C8B-B14F-4D97-AF65-F5344CB8AC3E}">
        <p14:creationId xmlns:p14="http://schemas.microsoft.com/office/powerpoint/2010/main" val="22317083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20" y="989739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585320" y="177209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Mercados estratégicos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– Julio 2020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DD24861-F318-014E-AB03-08B5699E26E7}"/>
              </a:ext>
            </a:extLst>
          </p:cNvPr>
          <p:cNvSpPr txBox="1">
            <a:spLocks/>
          </p:cNvSpPr>
          <p:nvPr/>
        </p:nvSpPr>
        <p:spPr>
          <a:xfrm>
            <a:off x="-1781556" y="1243088"/>
            <a:ext cx="61722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/>
              <a:t>Pasajeros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CE9DCA1-1CA2-D742-B4BC-F2DA048515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9830"/>
              </p:ext>
            </p:extLst>
          </p:nvPr>
        </p:nvGraphicFramePr>
        <p:xfrm>
          <a:off x="1060704" y="1671713"/>
          <a:ext cx="10070592" cy="443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5021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20" y="989739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585320" y="177209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en el destino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1º al 31 de julio 2020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B2A90E7-AED3-FE4C-A740-069E7F3A7000}"/>
              </a:ext>
            </a:extLst>
          </p:cNvPr>
          <p:cNvSpPr txBox="1">
            <a:spLocks/>
          </p:cNvSpPr>
          <p:nvPr/>
        </p:nvSpPr>
        <p:spPr>
          <a:xfrm>
            <a:off x="-737665" y="1252481"/>
            <a:ext cx="61722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/>
              <a:t>Personas en destino por día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E54ECB5-F743-2842-91D9-6A38BADE1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901621"/>
              </p:ext>
            </p:extLst>
          </p:nvPr>
        </p:nvGraphicFramePr>
        <p:xfrm>
          <a:off x="585320" y="1609344"/>
          <a:ext cx="11192152" cy="441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928338" y="290146"/>
            <a:ext cx="477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Total: 362,000</a:t>
            </a:r>
          </a:p>
          <a:p>
            <a:r>
              <a:rPr lang="es-MX" sz="2800" dirty="0" smtClean="0"/>
              <a:t>Del 8 de junio al 5 de agosto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9573236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20" y="989739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585320" y="177209"/>
            <a:ext cx="8992961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en el destino</a:t>
            </a:r>
          </a:p>
          <a:p>
            <a:pPr>
              <a:defRPr/>
            </a:pPr>
            <a:r>
              <a:rPr lang="es-ES" sz="2000" b="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de junio al 07 de agosto de 2020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B2A90E7-AED3-FE4C-A740-069E7F3A7000}"/>
              </a:ext>
            </a:extLst>
          </p:cNvPr>
          <p:cNvSpPr txBox="1">
            <a:spLocks/>
          </p:cNvSpPr>
          <p:nvPr/>
        </p:nvSpPr>
        <p:spPr>
          <a:xfrm>
            <a:off x="103583" y="1175476"/>
            <a:ext cx="61722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/>
              <a:t>Total de llegadas al aeropuerto de Cancún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738871"/>
              </p:ext>
            </p:extLst>
          </p:nvPr>
        </p:nvGraphicFramePr>
        <p:xfrm>
          <a:off x="585320" y="1604101"/>
          <a:ext cx="10392664" cy="488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928338" y="290146"/>
            <a:ext cx="4774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Total: 4,339 vuelos</a:t>
            </a:r>
          </a:p>
          <a:p>
            <a:r>
              <a:rPr lang="es-MX" sz="2800" dirty="0" smtClean="0"/>
              <a:t>Junio = 64%</a:t>
            </a:r>
          </a:p>
          <a:p>
            <a:r>
              <a:rPr lang="es-MX" sz="2800" dirty="0" smtClean="0"/>
              <a:t>Julio = 216.4</a:t>
            </a:r>
          </a:p>
          <a:p>
            <a:r>
              <a:rPr lang="es-MX" sz="2800" dirty="0" smtClean="0"/>
              <a:t>Agosto = 16.0%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26609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1882" y="1564670"/>
            <a:ext cx="2498167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-11687" y="914464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A05F8A9-75C7-4045-AC1C-2EB4643463C4}"/>
              </a:ext>
            </a:extLst>
          </p:cNvPr>
          <p:cNvGrpSpPr/>
          <p:nvPr/>
        </p:nvGrpSpPr>
        <p:grpSpPr>
          <a:xfrm>
            <a:off x="1428933" y="1187051"/>
            <a:ext cx="9334134" cy="4483897"/>
            <a:chOff x="1406483" y="1288514"/>
            <a:chExt cx="9334134" cy="4483897"/>
          </a:xfrm>
        </p:grpSpPr>
        <p:sp>
          <p:nvSpPr>
            <p:cNvPr id="11" name="Google Shape;328;p4">
              <a:extLst>
                <a:ext uri="{FF2B5EF4-FFF2-40B4-BE49-F238E27FC236}">
                  <a16:creationId xmlns:a16="http://schemas.microsoft.com/office/drawing/2014/main" id="{1A613DB5-F954-CF4C-AA0F-11F8AAF861E0}"/>
                </a:ext>
              </a:extLst>
            </p:cNvPr>
            <p:cNvSpPr/>
            <p:nvPr/>
          </p:nvSpPr>
          <p:spPr>
            <a:xfrm>
              <a:off x="1676388" y="1288514"/>
              <a:ext cx="9064229" cy="448389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29;p4">
              <a:extLst>
                <a:ext uri="{FF2B5EF4-FFF2-40B4-BE49-F238E27FC236}">
                  <a16:creationId xmlns:a16="http://schemas.microsoft.com/office/drawing/2014/main" id="{8C43AE4C-89C7-6649-8002-4AB97E891400}"/>
                </a:ext>
              </a:extLst>
            </p:cNvPr>
            <p:cNvSpPr txBox="1"/>
            <p:nvPr/>
          </p:nvSpPr>
          <p:spPr>
            <a:xfrm>
              <a:off x="1721409" y="2091401"/>
              <a:ext cx="1145969" cy="223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3.8% Canadá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30;p4">
              <a:extLst>
                <a:ext uri="{FF2B5EF4-FFF2-40B4-BE49-F238E27FC236}">
                  <a16:creationId xmlns:a16="http://schemas.microsoft.com/office/drawing/2014/main" id="{1F3E3F91-448F-F943-B6E3-0CA05B14E547}"/>
                </a:ext>
              </a:extLst>
            </p:cNvPr>
            <p:cNvSpPr txBox="1"/>
            <p:nvPr/>
          </p:nvSpPr>
          <p:spPr>
            <a:xfrm>
              <a:off x="1700884" y="2749464"/>
              <a:ext cx="1076317" cy="223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40.5% EUA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1;p4">
              <a:extLst>
                <a:ext uri="{FF2B5EF4-FFF2-40B4-BE49-F238E27FC236}">
                  <a16:creationId xmlns:a16="http://schemas.microsoft.com/office/drawing/2014/main" id="{7732E564-03F1-FE4F-82FA-8C434FFAF47B}"/>
                </a:ext>
              </a:extLst>
            </p:cNvPr>
            <p:cNvSpPr txBox="1"/>
            <p:nvPr/>
          </p:nvSpPr>
          <p:spPr>
            <a:xfrm>
              <a:off x="1406483" y="3206604"/>
              <a:ext cx="1201250" cy="223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35.6% México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2;p4">
              <a:extLst>
                <a:ext uri="{FF2B5EF4-FFF2-40B4-BE49-F238E27FC236}">
                  <a16:creationId xmlns:a16="http://schemas.microsoft.com/office/drawing/2014/main" id="{802FBAE1-B677-3645-AB77-E9D128E2C4B5}"/>
                </a:ext>
              </a:extLst>
            </p:cNvPr>
            <p:cNvSpPr txBox="1"/>
            <p:nvPr/>
          </p:nvSpPr>
          <p:spPr>
            <a:xfrm>
              <a:off x="2497776" y="4164637"/>
              <a:ext cx="1147233" cy="511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1475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12.0%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6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Latinoamérica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3;p4">
              <a:extLst>
                <a:ext uri="{FF2B5EF4-FFF2-40B4-BE49-F238E27FC236}">
                  <a16:creationId xmlns:a16="http://schemas.microsoft.com/office/drawing/2014/main" id="{02992316-E15D-D949-8ADA-83CB6BBFAEE7}"/>
                </a:ext>
              </a:extLst>
            </p:cNvPr>
            <p:cNvSpPr txBox="1"/>
            <p:nvPr/>
          </p:nvSpPr>
          <p:spPr>
            <a:xfrm>
              <a:off x="5314955" y="2240795"/>
              <a:ext cx="1027853" cy="43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7.8% Europa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4;p4">
              <a:extLst>
                <a:ext uri="{FF2B5EF4-FFF2-40B4-BE49-F238E27FC236}">
                  <a16:creationId xmlns:a16="http://schemas.microsoft.com/office/drawing/2014/main" id="{B63C3996-6477-FA47-AB4E-F7780F5CFA32}"/>
                </a:ext>
              </a:extLst>
            </p:cNvPr>
            <p:cNvSpPr txBox="1"/>
            <p:nvPr/>
          </p:nvSpPr>
          <p:spPr>
            <a:xfrm>
              <a:off x="5483519" y="3276491"/>
              <a:ext cx="901277" cy="757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025" rIns="0" bIns="0" anchor="t" anchorCtr="0">
              <a:spAutoFit/>
            </a:bodyPr>
            <a:lstStyle/>
            <a:p>
              <a:pPr marL="19051" marR="3387" lvl="0" indent="-11007" algn="l" defTabSz="914400" rtl="0" eaLnBrk="1" fontAlgn="auto" latinLnBrk="0" hangingPunct="1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0.3% Resto  del Mundo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9023B038-C854-D946-82AD-638E6B3BE16C}"/>
              </a:ext>
            </a:extLst>
          </p:cNvPr>
          <p:cNvSpPr/>
          <p:nvPr/>
        </p:nvSpPr>
        <p:spPr>
          <a:xfrm>
            <a:off x="0" y="144456"/>
            <a:ext cx="3424518" cy="830997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PROCEDENCIA </a:t>
            </a:r>
          </a:p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Julio 2019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295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FC3A3-E088-644C-9262-AE7005A7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5859260"/>
            <a:ext cx="12192000" cy="1000272"/>
          </a:xfrm>
          <a:prstGeom prst="rect">
            <a:avLst/>
          </a:prstGeom>
        </p:spPr>
      </p:pic>
      <p:pic>
        <p:nvPicPr>
          <p:cNvPr id="7" name="Google Shape;303;p4">
            <a:extLst>
              <a:ext uri="{FF2B5EF4-FFF2-40B4-BE49-F238E27FC236}">
                <a16:creationId xmlns:a16="http://schemas.microsoft.com/office/drawing/2014/main" id="{D1FD0513-A766-C540-9DCC-EC8ED1645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1684" y="1532114"/>
            <a:ext cx="2498167" cy="1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9">
            <a:extLst>
              <a:ext uri="{FF2B5EF4-FFF2-40B4-BE49-F238E27FC236}">
                <a16:creationId xmlns:a16="http://schemas.microsoft.com/office/drawing/2014/main" id="{590DA229-A139-7044-8F1D-D9CE1481EA13}"/>
              </a:ext>
            </a:extLst>
          </p:cNvPr>
          <p:cNvSpPr txBox="1">
            <a:spLocks/>
          </p:cNvSpPr>
          <p:nvPr/>
        </p:nvSpPr>
        <p:spPr>
          <a:xfrm>
            <a:off x="6602" y="864590"/>
            <a:ext cx="899296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dirty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 del </a:t>
            </a:r>
            <a:r>
              <a:rPr lang="es-ES" sz="3200" dirty="0" smtClean="0">
                <a:solidFill>
                  <a:srgbClr val="2450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turista</a:t>
            </a:r>
            <a:endParaRPr lang="es-ES" sz="3200" dirty="0">
              <a:solidFill>
                <a:srgbClr val="2450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9C5EC96-E864-3F49-B14B-96F0D9F31EF0}"/>
              </a:ext>
            </a:extLst>
          </p:cNvPr>
          <p:cNvGrpSpPr/>
          <p:nvPr/>
        </p:nvGrpSpPr>
        <p:grpSpPr>
          <a:xfrm>
            <a:off x="1406483" y="1288514"/>
            <a:ext cx="9290421" cy="4483897"/>
            <a:chOff x="1406483" y="1288514"/>
            <a:chExt cx="9290421" cy="4483897"/>
          </a:xfrm>
        </p:grpSpPr>
        <p:sp>
          <p:nvSpPr>
            <p:cNvPr id="19" name="Google Shape;328;p4">
              <a:extLst>
                <a:ext uri="{FF2B5EF4-FFF2-40B4-BE49-F238E27FC236}">
                  <a16:creationId xmlns:a16="http://schemas.microsoft.com/office/drawing/2014/main" id="{12B006E9-B7B8-D747-8656-B2C4BA6B7232}"/>
                </a:ext>
              </a:extLst>
            </p:cNvPr>
            <p:cNvSpPr/>
            <p:nvPr/>
          </p:nvSpPr>
          <p:spPr>
            <a:xfrm>
              <a:off x="1632675" y="1288514"/>
              <a:ext cx="9064229" cy="448389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29;p4">
              <a:extLst>
                <a:ext uri="{FF2B5EF4-FFF2-40B4-BE49-F238E27FC236}">
                  <a16:creationId xmlns:a16="http://schemas.microsoft.com/office/drawing/2014/main" id="{2852B2F9-0520-934B-A2E9-A57A0B099E5B}"/>
                </a:ext>
              </a:extLst>
            </p:cNvPr>
            <p:cNvSpPr txBox="1"/>
            <p:nvPr/>
          </p:nvSpPr>
          <p:spPr>
            <a:xfrm>
              <a:off x="1721409" y="2091401"/>
              <a:ext cx="1168547" cy="223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1.1% Canadá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0;p4">
              <a:extLst>
                <a:ext uri="{FF2B5EF4-FFF2-40B4-BE49-F238E27FC236}">
                  <a16:creationId xmlns:a16="http://schemas.microsoft.com/office/drawing/2014/main" id="{8BCED61B-2999-AC4B-B3E5-E413751DF39C}"/>
                </a:ext>
              </a:extLst>
            </p:cNvPr>
            <p:cNvSpPr txBox="1"/>
            <p:nvPr/>
          </p:nvSpPr>
          <p:spPr>
            <a:xfrm>
              <a:off x="1700884" y="2749464"/>
              <a:ext cx="1076317" cy="223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50.4% EUA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1;p4">
              <a:extLst>
                <a:ext uri="{FF2B5EF4-FFF2-40B4-BE49-F238E27FC236}">
                  <a16:creationId xmlns:a16="http://schemas.microsoft.com/office/drawing/2014/main" id="{5729CBA3-95D0-CE49-878D-45E997FE6690}"/>
                </a:ext>
              </a:extLst>
            </p:cNvPr>
            <p:cNvSpPr txBox="1"/>
            <p:nvPr/>
          </p:nvSpPr>
          <p:spPr>
            <a:xfrm>
              <a:off x="1406483" y="3206604"/>
              <a:ext cx="1257695" cy="223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47.0% México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2;p4">
              <a:extLst>
                <a:ext uri="{FF2B5EF4-FFF2-40B4-BE49-F238E27FC236}">
                  <a16:creationId xmlns:a16="http://schemas.microsoft.com/office/drawing/2014/main" id="{7B1711A7-BFD7-8E43-9763-876D250CB39C}"/>
                </a:ext>
              </a:extLst>
            </p:cNvPr>
            <p:cNvSpPr txBox="1"/>
            <p:nvPr/>
          </p:nvSpPr>
          <p:spPr>
            <a:xfrm>
              <a:off x="2497776" y="4164637"/>
              <a:ext cx="1147233" cy="511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1475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0.5%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6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Latinoamérica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3;p4">
              <a:extLst>
                <a:ext uri="{FF2B5EF4-FFF2-40B4-BE49-F238E27FC236}">
                  <a16:creationId xmlns:a16="http://schemas.microsoft.com/office/drawing/2014/main" id="{9D63745E-0E95-674D-89D6-E7933CF66204}"/>
                </a:ext>
              </a:extLst>
            </p:cNvPr>
            <p:cNvSpPr txBox="1"/>
            <p:nvPr/>
          </p:nvSpPr>
          <p:spPr>
            <a:xfrm>
              <a:off x="5314955" y="2240795"/>
              <a:ext cx="1027853" cy="43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450" rIns="0" bIns="0" anchor="t" anchorCtr="0">
              <a:spAutoFit/>
            </a:bodyPr>
            <a:lstStyle/>
            <a:p>
              <a:pPr marL="8467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1.1% Europa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4;p4">
              <a:extLst>
                <a:ext uri="{FF2B5EF4-FFF2-40B4-BE49-F238E27FC236}">
                  <a16:creationId xmlns:a16="http://schemas.microsoft.com/office/drawing/2014/main" id="{65005E60-3B39-964B-A216-B6A7AE86D34E}"/>
                </a:ext>
              </a:extLst>
            </p:cNvPr>
            <p:cNvSpPr txBox="1"/>
            <p:nvPr/>
          </p:nvSpPr>
          <p:spPr>
            <a:xfrm>
              <a:off x="5483519" y="3276491"/>
              <a:ext cx="901277" cy="757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025" rIns="0" bIns="0" anchor="t" anchorCtr="0">
              <a:spAutoFit/>
            </a:bodyPr>
            <a:lstStyle/>
            <a:p>
              <a:pPr marL="19051" marR="3387" lvl="0" indent="-11007" algn="l" defTabSz="914400" rtl="0" eaLnBrk="1" fontAlgn="auto" latinLnBrk="0" hangingPunct="1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0.0% Resto  del Mundo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23B038-C854-D946-82AD-638E6B3BE16C}"/>
              </a:ext>
            </a:extLst>
          </p:cNvPr>
          <p:cNvSpPr/>
          <p:nvPr/>
        </p:nvSpPr>
        <p:spPr>
          <a:xfrm>
            <a:off x="0" y="27914"/>
            <a:ext cx="3424518" cy="830997"/>
          </a:xfrm>
          <a:prstGeom prst="rect">
            <a:avLst/>
          </a:prstGeom>
          <a:solidFill>
            <a:srgbClr val="00727A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PROCEDENCIA </a:t>
            </a:r>
          </a:p>
          <a:p>
            <a:pPr algn="ctr"/>
            <a:r>
              <a:rPr lang="es-MX" sz="2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Julio 2020</a:t>
            </a:r>
            <a:endParaRPr lang="es-MX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8815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17_TF89715846" id="{EA9DA29A-4F4B-4A51-AAEF-5D726F3D5AAE}" vid="{08152E00-DFD4-4991-814E-5D320BB647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63738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1658</Words>
  <Application>Microsoft Office PowerPoint</Application>
  <PresentationFormat>Panorámica</PresentationFormat>
  <Paragraphs>621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Office Theme</vt:lpstr>
      <vt:lpstr>1_Tema de Office</vt:lpstr>
      <vt:lpstr>Presentación de PowerPoint</vt:lpstr>
      <vt:lpstr>Dirección de Planeación Estratégica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Cuevas</dc:creator>
  <cp:lastModifiedBy>Usuario de Windows</cp:lastModifiedBy>
  <cp:revision>109</cp:revision>
  <dcterms:created xsi:type="dcterms:W3CDTF">2020-06-05T20:06:11Z</dcterms:created>
  <dcterms:modified xsi:type="dcterms:W3CDTF">2020-08-13T17:52:11Z</dcterms:modified>
</cp:coreProperties>
</file>