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516" r:id="rId2"/>
    <p:sldId id="549" r:id="rId3"/>
    <p:sldId id="550" r:id="rId4"/>
    <p:sldId id="571" r:id="rId5"/>
    <p:sldId id="534" r:id="rId6"/>
    <p:sldId id="528" r:id="rId7"/>
    <p:sldId id="574" r:id="rId8"/>
    <p:sldId id="535" r:id="rId9"/>
    <p:sldId id="572" r:id="rId10"/>
    <p:sldId id="573" r:id="rId11"/>
    <p:sldId id="539" r:id="rId12"/>
    <p:sldId id="540" r:id="rId13"/>
    <p:sldId id="544" r:id="rId14"/>
    <p:sldId id="545" r:id="rId15"/>
    <p:sldId id="548" r:id="rId16"/>
    <p:sldId id="586" r:id="rId17"/>
    <p:sldId id="577" r:id="rId18"/>
    <p:sldId id="578" r:id="rId19"/>
    <p:sldId id="579" r:id="rId20"/>
    <p:sldId id="581" r:id="rId21"/>
    <p:sldId id="587" r:id="rId22"/>
    <p:sldId id="552" r:id="rId23"/>
    <p:sldId id="554" r:id="rId24"/>
    <p:sldId id="555" r:id="rId25"/>
    <p:sldId id="556" r:id="rId26"/>
    <p:sldId id="557" r:id="rId27"/>
    <p:sldId id="558" r:id="rId28"/>
    <p:sldId id="559" r:id="rId29"/>
    <p:sldId id="560" r:id="rId30"/>
    <p:sldId id="561" r:id="rId31"/>
    <p:sldId id="562" r:id="rId32"/>
    <p:sldId id="563" r:id="rId33"/>
    <p:sldId id="564" r:id="rId34"/>
    <p:sldId id="566" r:id="rId35"/>
    <p:sldId id="575" r:id="rId36"/>
    <p:sldId id="567" r:id="rId37"/>
    <p:sldId id="568" r:id="rId38"/>
    <p:sldId id="569" r:id="rId39"/>
    <p:sldId id="459" r:id="rId40"/>
    <p:sldId id="583" r:id="rId41"/>
    <p:sldId id="588" r:id="rId42"/>
    <p:sldId id="584" r:id="rId43"/>
    <p:sldId id="585" r:id="rId44"/>
    <p:sldId id="590" r:id="rId4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1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is" initials="S" lastIdx="8" clrIdx="0"/>
  <p:cmAuthor id="2" name="González Guerrero, Sara Guadalupe" initials="GGSG" lastIdx="9" clrIdx="1"/>
  <p:cmAuthor id="3" name="Lucio Castillo Vianney" initials="LCV" lastIdx="11" clrIdx="2"/>
  <p:cmAuthor id="4" name="Godinez Hernandez, Agustina" initials="GH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C4F"/>
    <a:srgbClr val="4E232E"/>
    <a:srgbClr val="9D2449"/>
    <a:srgbClr val="BC945A"/>
    <a:srgbClr val="691B31"/>
    <a:srgbClr val="285C4D"/>
    <a:srgbClr val="DEC9A2"/>
    <a:srgbClr val="F0E6D4"/>
    <a:srgbClr val="E9DBC1"/>
    <a:srgbClr val="285C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78" autoAdjust="0"/>
    <p:restoredTop sz="95748" autoAdjust="0"/>
  </p:normalViewPr>
  <p:slideViewPr>
    <p:cSldViewPr snapToGrid="0" snapToObjects="1">
      <p:cViewPr>
        <p:scale>
          <a:sx n="70" d="100"/>
          <a:sy n="70" d="100"/>
        </p:scale>
        <p:origin x="-1368" y="-576"/>
      </p:cViewPr>
      <p:guideLst>
        <p:guide orient="horz" pos="2115"/>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725C1-0AB7-B540-9156-6FEEA751B91C}" type="datetimeFigureOut">
              <a:rPr lang="es-ES_tradnl" smtClean="0"/>
              <a:t>15/08/2022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36375-CD50-A748-85E9-26CEE04DC37E}" type="slidenum">
              <a:rPr lang="es-ES_tradnl" smtClean="0"/>
              <a:t>‹Nº›</a:t>
            </a:fld>
            <a:endParaRPr lang="es-ES_tradnl"/>
          </a:p>
        </p:txBody>
      </p:sp>
    </p:spTree>
    <p:extLst>
      <p:ext uri="{BB962C8B-B14F-4D97-AF65-F5344CB8AC3E}">
        <p14:creationId xmlns:p14="http://schemas.microsoft.com/office/powerpoint/2010/main" val="2164412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62B8DF0E-90BF-EC4E-8934-156187A1162F}" type="datetimeFigureOut">
              <a:rPr lang="es-MX" smtClean="0"/>
              <a:t>15/08/2022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119739B-ACC7-1A4E-906B-A9546BA1AB75}" type="slidenum">
              <a:rPr lang="es-MX" smtClean="0"/>
              <a:t>‹Nº›</a:t>
            </a:fld>
            <a:endParaRPr lang="es-MX"/>
          </a:p>
        </p:txBody>
      </p:sp>
      <p:cxnSp>
        <p:nvCxnSpPr>
          <p:cNvPr id="7" name="Straight Connector 6"/>
          <p:cNvCxnSpPr/>
          <p:nvPr userDrawn="1"/>
        </p:nvCxnSpPr>
        <p:spPr>
          <a:xfrm>
            <a:off x="3524473" y="3343609"/>
            <a:ext cx="5029200" cy="0"/>
          </a:xfrm>
          <a:prstGeom prst="line">
            <a:avLst/>
          </a:prstGeom>
          <a:ln w="19050">
            <a:solidFill>
              <a:srgbClr val="DEC9A2"/>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3" hasCustomPrompt="1"/>
          </p:nvPr>
        </p:nvSpPr>
        <p:spPr>
          <a:xfrm>
            <a:off x="1524000" y="2072021"/>
            <a:ext cx="9144000" cy="946813"/>
          </a:xfrm>
        </p:spPr>
        <p:txBody>
          <a:bodyPr>
            <a:normAutofit/>
          </a:bodyPr>
          <a:lstStyle>
            <a:lvl1pPr marL="0" indent="0" algn="ctr">
              <a:buNone/>
              <a:defRPr sz="4000">
                <a:solidFill>
                  <a:srgbClr val="A42145"/>
                </a:solidFill>
                <a:latin typeface="Montserrat SemiBold" panose="00000700000000000000" pitchFamily="2" charset="0"/>
              </a:defRPr>
            </a:lvl1pPr>
          </a:lstStyle>
          <a:p>
            <a:pPr lvl="0"/>
            <a:r>
              <a:rPr lang="en-US" dirty="0"/>
              <a:t>CLICK TO EDIT MASTER TEXT STYLES</a:t>
            </a:r>
          </a:p>
        </p:txBody>
      </p:sp>
      <p:sp>
        <p:nvSpPr>
          <p:cNvPr id="18" name="Text Placeholder 17"/>
          <p:cNvSpPr>
            <a:spLocks noGrp="1"/>
          </p:cNvSpPr>
          <p:nvPr>
            <p:ph type="body" sz="quarter" idx="14"/>
          </p:nvPr>
        </p:nvSpPr>
        <p:spPr>
          <a:xfrm>
            <a:off x="1452563" y="3606800"/>
            <a:ext cx="9215437" cy="1144588"/>
          </a:xfrm>
        </p:spPr>
        <p:txBody>
          <a:bodyPr/>
          <a:lstStyle>
            <a:lvl1pPr marL="0" indent="0" algn="ctr">
              <a:buNone/>
              <a:defRPr>
                <a:solidFill>
                  <a:srgbClr val="DEC9A2"/>
                </a:solidFill>
                <a:latin typeface="Montserrat SemiBold" panose="00000700000000000000" pitchFamily="2" charset="0"/>
              </a:defRPr>
            </a:lvl1pPr>
          </a:lstStyle>
          <a:p>
            <a:pPr lvl="0"/>
            <a:r>
              <a:rPr lang="en-US" dirty="0"/>
              <a:t>Click to edit Master text styles</a:t>
            </a:r>
          </a:p>
        </p:txBody>
      </p:sp>
      <p:pic>
        <p:nvPicPr>
          <p:cNvPr id="9" name="Imagen 8"/>
          <p:cNvPicPr>
            <a:picLocks noChangeAspect="1"/>
          </p:cNvPicPr>
          <p:nvPr userDrawn="1"/>
        </p:nvPicPr>
        <p:blipFill>
          <a:blip r:embed="rId3"/>
          <a:stretch>
            <a:fillRect/>
          </a:stretch>
        </p:blipFill>
        <p:spPr>
          <a:xfrm>
            <a:off x="4791597" y="5339354"/>
            <a:ext cx="2540079" cy="7996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Montserrat Medium" panose="00000600000000000000" pitchFamily="2" charset="0"/>
              </a:defRPr>
            </a:lvl1pPr>
          </a:lstStyle>
          <a:p>
            <a:r>
              <a:rPr lang="es-ES" dirty="0"/>
              <a:t>Haga clic para modificar el estilo de título del patrón</a:t>
            </a:r>
            <a:endParaRPr lang="es-MX" dirty="0"/>
          </a:p>
        </p:txBody>
      </p:sp>
      <p:sp>
        <p:nvSpPr>
          <p:cNvPr id="3" name="Marcador de texto vertical 2"/>
          <p:cNvSpPr>
            <a:spLocks noGrp="1"/>
          </p:cNvSpPr>
          <p:nvPr>
            <p:ph type="body" orient="vert" idx="1" hasCustomPrompt="1"/>
          </p:nvPr>
        </p:nvSpPr>
        <p:spPr>
          <a:xfrm>
            <a:off x="838200" y="1921653"/>
            <a:ext cx="10515600" cy="4255310"/>
          </a:xfrm>
        </p:spPr>
        <p:txBody>
          <a:bodyPr vert="eaVert"/>
          <a:lstStyle/>
          <a:p>
            <a:r>
              <a:rPr lang="es-ES" dirty="0"/>
              <a:t>Editar los estilos de texto del patrón
Segundo nivel
Tercer nivel
Cuarto nivel
Quinto nivel</a:t>
            </a:r>
            <a:endParaRPr lang="es-MX" dirty="0"/>
          </a:p>
        </p:txBody>
      </p:sp>
      <p:sp>
        <p:nvSpPr>
          <p:cNvPr id="4" name="Marcador de fecha 3"/>
          <p:cNvSpPr>
            <a:spLocks noGrp="1"/>
          </p:cNvSpPr>
          <p:nvPr>
            <p:ph type="dt" sz="half" idx="10"/>
          </p:nvPr>
        </p:nvSpPr>
        <p:spPr/>
        <p:txBody>
          <a:bodyPr/>
          <a:lstStyle/>
          <a:p>
            <a:fld id="{62B8DF0E-90BF-EC4E-8934-156187A1162F}" type="datetimeFigureOut">
              <a:rPr lang="es-MX" smtClean="0"/>
              <a:t>15/08/2022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119739B-ACC7-1A4E-906B-A9546BA1AB75}" type="slidenum">
              <a:rPr lang="es-MX" smtClean="0"/>
              <a:t>‹Nº›</a:t>
            </a:fld>
            <a:endParaRPr lang="es-MX"/>
          </a:p>
        </p:txBody>
      </p:sp>
      <p:cxnSp>
        <p:nvCxnSpPr>
          <p:cNvPr id="8" name="Straight Connector 7"/>
          <p:cNvCxnSpPr/>
          <p:nvPr userDrawn="1"/>
        </p:nvCxnSpPr>
        <p:spPr>
          <a:xfrm>
            <a:off x="838200" y="1806170"/>
            <a:ext cx="10512000" cy="0"/>
          </a:xfrm>
          <a:prstGeom prst="line">
            <a:avLst/>
          </a:prstGeom>
          <a:ln w="19050">
            <a:solidFill>
              <a:srgbClr val="BC945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62B8DF0E-90BF-EC4E-8934-156187A1162F}" type="datetimeFigureOut">
              <a:rPr lang="es-MX" smtClean="0"/>
              <a:t>15/08/2022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p:cNvSpPr>
            <a:spLocks noGrp="1"/>
          </p:cNvSpPr>
          <p:nvPr>
            <p:ph type="body" sz="quarter" idx="13" hasCustomPrompt="1"/>
          </p:nvPr>
        </p:nvSpPr>
        <p:spPr>
          <a:xfrm>
            <a:off x="1498408" y="2811857"/>
            <a:ext cx="10126721" cy="561931"/>
          </a:xfrm>
        </p:spPr>
        <p:txBody>
          <a:bodyPr>
            <a:normAutofit/>
          </a:bodyPr>
          <a:lstStyle>
            <a:lvl1pPr marL="0" indent="0" algn="ctr">
              <a:buNone/>
              <a:defRPr sz="4000">
                <a:solidFill>
                  <a:srgbClr val="691B4F"/>
                </a:solidFill>
                <a:latin typeface="Montserrat SemiBold" panose="00000700000000000000" pitchFamily="2" charset="0"/>
              </a:defRPr>
            </a:lvl1pPr>
          </a:lstStyle>
          <a:p>
            <a:pPr lvl="0"/>
            <a:r>
              <a:rPr lang="en-US" dirty="0"/>
              <a:t>CLICK TO EDIT MASTER TEXT STYLES</a:t>
            </a:r>
          </a:p>
        </p:txBody>
      </p:sp>
      <p:pic>
        <p:nvPicPr>
          <p:cNvPr id="8" name="Imagen 7"/>
          <p:cNvPicPr>
            <a:picLocks noChangeAspect="1"/>
          </p:cNvPicPr>
          <p:nvPr userDrawn="1"/>
        </p:nvPicPr>
        <p:blipFill>
          <a:blip r:embed="rId3"/>
          <a:stretch>
            <a:fillRect/>
          </a:stretch>
        </p:blipFill>
        <p:spPr>
          <a:xfrm>
            <a:off x="10430392" y="4868563"/>
            <a:ext cx="1357954" cy="130363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524473" y="1812852"/>
            <a:ext cx="7829327" cy="1325563"/>
          </a:xfrm>
        </p:spPr>
        <p:txBody>
          <a:bodyPr/>
          <a:lstStyle>
            <a:lvl1pPr algn="l">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4" name="Marcador de fecha 3"/>
          <p:cNvSpPr>
            <a:spLocks noGrp="1"/>
          </p:cNvSpPr>
          <p:nvPr>
            <p:ph type="dt" sz="half" idx="10"/>
          </p:nvPr>
        </p:nvSpPr>
        <p:spPr/>
        <p:txBody>
          <a:bodyPr/>
          <a:lstStyle/>
          <a:p>
            <a:fld id="{62B8DF0E-90BF-EC4E-8934-156187A1162F}" type="datetimeFigureOut">
              <a:rPr lang="es-MX" smtClean="0"/>
              <a:t>15/08/2022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119739B-ACC7-1A4E-906B-A9546BA1AB75}" type="slidenum">
              <a:rPr lang="es-MX" smtClean="0"/>
              <a:t>‹Nº›</a:t>
            </a:fld>
            <a:endParaRPr lang="es-MX"/>
          </a:p>
        </p:txBody>
      </p:sp>
      <p:pic>
        <p:nvPicPr>
          <p:cNvPr id="7"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7670" y="5854700"/>
            <a:ext cx="1792419" cy="7747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1850" y="784706"/>
            <a:ext cx="10515600" cy="2852737"/>
          </a:xfrm>
        </p:spPr>
        <p:txBody>
          <a:bodyPr anchor="b"/>
          <a:lstStyle>
            <a:lvl1pPr>
              <a:defRPr sz="6000" b="0" i="0">
                <a:latin typeface="Montserrat" panose="00000500000000000000" pitchFamily="2" charset="77"/>
              </a:defRPr>
            </a:lvl1pPr>
          </a:lstStyle>
          <a:p>
            <a:r>
              <a:rPr lang="es-ES" dirty="0"/>
              <a:t>Haga clic para modificar el estilo de título del patrón</a:t>
            </a:r>
            <a:endParaRPr lang="es-MX" dirty="0"/>
          </a:p>
        </p:txBody>
      </p:sp>
      <p:sp>
        <p:nvSpPr>
          <p:cNvPr id="3" name="Marcador de texto 2"/>
          <p:cNvSpPr>
            <a:spLocks noGrp="1"/>
          </p:cNvSpPr>
          <p:nvPr>
            <p:ph type="body" idx="1" hasCustomPrompt="1"/>
          </p:nvPr>
        </p:nvSpPr>
        <p:spPr>
          <a:xfrm>
            <a:off x="831850" y="3664431"/>
            <a:ext cx="10515600" cy="1500187"/>
          </a:xfrm>
        </p:spPr>
        <p:txBody>
          <a:bodyPr/>
          <a:lstStyle>
            <a:lvl1pPr marL="0" indent="0">
              <a:buNone/>
              <a:defRPr sz="2400" b="0" i="0">
                <a:solidFill>
                  <a:schemeClr val="tx1">
                    <a:tint val="75000"/>
                  </a:schemeClr>
                </a:solidFill>
                <a:latin typeface="Montserrat" panose="000005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p:cNvSpPr>
            <a:spLocks noGrp="1"/>
          </p:cNvSpPr>
          <p:nvPr>
            <p:ph type="dt" sz="half" idx="10"/>
          </p:nvPr>
        </p:nvSpPr>
        <p:spPr/>
        <p:txBody>
          <a:bodyPr/>
          <a:lstStyle/>
          <a:p>
            <a:fld id="{62B8DF0E-90BF-EC4E-8934-156187A1162F}" type="datetimeFigureOut">
              <a:rPr lang="es-MX" smtClean="0"/>
              <a:t>15/08/2022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119739B-ACC7-1A4E-906B-A9546BA1AB75}"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sz="half" idx="1" hasCustomPrompt="1"/>
          </p:nvPr>
        </p:nvSpPr>
        <p:spPr>
          <a:xfrm>
            <a:off x="838200" y="2122343"/>
            <a:ext cx="3646251" cy="4054619"/>
          </a:xfrm>
        </p:spPr>
        <p:txBody>
          <a:bodyPr/>
          <a:lstStyle>
            <a:lvl1pPr>
              <a:defRPr b="0" i="0">
                <a:latin typeface="Montserrat" panose="00000500000000000000" pitchFamily="2" charset="77"/>
              </a:defRPr>
            </a:lvl1pPr>
          </a:lstStyle>
          <a:p>
            <a:r>
              <a:rPr lang="es-ES" dirty="0"/>
              <a:t>Editar los estilos de texto del patrón
Segundo nivel
Tercer nivel
Cuarto nivel
Quinto nivel</a:t>
            </a:r>
            <a:endParaRPr lang="es-MX" dirty="0"/>
          </a:p>
        </p:txBody>
      </p:sp>
      <p:sp>
        <p:nvSpPr>
          <p:cNvPr id="4" name="Marcador de contenido 3"/>
          <p:cNvSpPr>
            <a:spLocks noGrp="1"/>
          </p:cNvSpPr>
          <p:nvPr>
            <p:ph sz="half" idx="2" hasCustomPrompt="1"/>
          </p:nvPr>
        </p:nvSpPr>
        <p:spPr>
          <a:xfrm>
            <a:off x="4863830" y="2122343"/>
            <a:ext cx="6489970" cy="4054619"/>
          </a:xfrm>
        </p:spPr>
        <p:txBody>
          <a:bodyPr/>
          <a:lstStyle>
            <a:lvl1pPr>
              <a:defRPr b="0" i="0">
                <a:latin typeface="Montserrat" panose="00000500000000000000" pitchFamily="2" charset="77"/>
              </a:defRPr>
            </a:lvl1pPr>
          </a:lstStyle>
          <a:p>
            <a:r>
              <a:rPr lang="es-ES" dirty="0"/>
              <a:t>Editar los estilos de texto del patrón
Segundo nivel
Tercer nivel
Cuarto nivel
Quinto nivel</a:t>
            </a:r>
            <a:endParaRPr lang="es-MX" dirty="0"/>
          </a:p>
        </p:txBody>
      </p:sp>
      <p:sp>
        <p:nvSpPr>
          <p:cNvPr id="5" name="Marcador de fecha 4"/>
          <p:cNvSpPr>
            <a:spLocks noGrp="1"/>
          </p:cNvSpPr>
          <p:nvPr>
            <p:ph type="dt" sz="half" idx="10"/>
          </p:nvPr>
        </p:nvSpPr>
        <p:spPr/>
        <p:txBody>
          <a:bodyPr/>
          <a:lstStyle>
            <a:lvl1pPr>
              <a:defRPr b="0" i="0">
                <a:latin typeface="Montserrat" panose="00000500000000000000" pitchFamily="2" charset="77"/>
              </a:defRPr>
            </a:lvl1pPr>
          </a:lstStyle>
          <a:p>
            <a:fld id="{62B8DF0E-90BF-EC4E-8934-156187A1162F}" type="datetimeFigureOut">
              <a:rPr lang="es-MX" smtClean="0"/>
              <a:t>15/08/2022</a:t>
            </a:fld>
            <a:endParaRPr lang="es-MX"/>
          </a:p>
        </p:txBody>
      </p:sp>
      <p:sp>
        <p:nvSpPr>
          <p:cNvPr id="6" name="Marcador de pie de página 5"/>
          <p:cNvSpPr>
            <a:spLocks noGrp="1"/>
          </p:cNvSpPr>
          <p:nvPr>
            <p:ph type="ftr" sz="quarter" idx="11"/>
          </p:nvPr>
        </p:nvSpPr>
        <p:spPr/>
        <p:txBody>
          <a:bodyPr/>
          <a:lstStyle>
            <a:lvl1pPr>
              <a:defRPr b="0" i="0">
                <a:latin typeface="Montserrat" panose="00000500000000000000" pitchFamily="2" charset="77"/>
              </a:defRPr>
            </a:lvl1pPr>
          </a:lstStyle>
          <a:p>
            <a:endParaRPr lang="es-MX"/>
          </a:p>
        </p:txBody>
      </p:sp>
      <p:sp>
        <p:nvSpPr>
          <p:cNvPr id="7" name="Marcador de número de diapositiva 6"/>
          <p:cNvSpPr>
            <a:spLocks noGrp="1"/>
          </p:cNvSpPr>
          <p:nvPr>
            <p:ph type="sldNum" sz="quarter" idx="12"/>
          </p:nvPr>
        </p:nvSpPr>
        <p:spPr/>
        <p:txBody>
          <a:bodyPr/>
          <a:lstStyle>
            <a:lvl1pPr>
              <a:defRPr b="0" i="0">
                <a:latin typeface="Montserrat" panose="00000500000000000000" pitchFamily="2" charset="77"/>
              </a:defRPr>
            </a:lvl1pPr>
          </a:lstStyle>
          <a:p>
            <a:fld id="{C119739B-ACC7-1A4E-906B-A9546BA1AB75}" type="slidenum">
              <a:rPr lang="es-MX" smtClean="0"/>
              <a:t>‹Nº›</a:t>
            </a:fld>
            <a:endParaRPr lang="es-MX"/>
          </a:p>
        </p:txBody>
      </p:sp>
      <p:sp>
        <p:nvSpPr>
          <p:cNvPr id="12" name="Título 1"/>
          <p:cNvSpPr txBox="1"/>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dirty="0"/>
          </a:p>
        </p:txBody>
      </p:sp>
      <p:sp>
        <p:nvSpPr>
          <p:cNvPr id="14" name="Rectangle 13"/>
          <p:cNvSpPr/>
          <p:nvPr userDrawn="1"/>
        </p:nvSpPr>
        <p:spPr>
          <a:xfrm>
            <a:off x="0" y="366713"/>
            <a:ext cx="257695" cy="1576243"/>
          </a:xfrm>
          <a:prstGeom prst="rect">
            <a:avLst/>
          </a:prstGeom>
          <a:solidFill>
            <a:srgbClr val="DE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a:p>
        </p:txBody>
      </p:sp>
      <p:sp>
        <p:nvSpPr>
          <p:cNvPr id="16" name="Text Placeholder 15"/>
          <p:cNvSpPr>
            <a:spLocks noGrp="1"/>
          </p:cNvSpPr>
          <p:nvPr>
            <p:ph type="body" sz="quarter" idx="13" hasCustomPrompt="1"/>
          </p:nvPr>
        </p:nvSpPr>
        <p:spPr>
          <a:xfrm>
            <a:off x="838200" y="366713"/>
            <a:ext cx="3646251" cy="1576243"/>
          </a:xfrm>
        </p:spPr>
        <p:txBody>
          <a:bodyPr>
            <a:normAutofit/>
          </a:bodyPr>
          <a:lstStyle>
            <a:lvl1pPr marL="0" indent="0">
              <a:buFont typeface="Arial" panose="020B0604020202020204" pitchFamily="34" charset="0"/>
              <a:buNone/>
              <a:defRPr sz="3200">
                <a:solidFill>
                  <a:srgbClr val="691B4F"/>
                </a:solidFill>
                <a:latin typeface="Montserrat SemiBold" panose="00000700000000000000" pitchFamily="2" charset="0"/>
              </a:defRPr>
            </a:lvl1pPr>
            <a:lvl2pPr marL="0" indent="0">
              <a:buNone/>
              <a:defRPr>
                <a:solidFill>
                  <a:srgbClr val="691B4F"/>
                </a:solidFill>
                <a:latin typeface="Montserrat Medium" panose="00000600000000000000" pitchFamily="2" charset="0"/>
              </a:defRPr>
            </a:lvl2pPr>
          </a:lstStyle>
          <a:p>
            <a:pPr lvl="0"/>
            <a:r>
              <a:rPr lang="en-US" dirty="0"/>
              <a:t>CLICK TO EDIT MASTER TEXT</a:t>
            </a:r>
          </a:p>
          <a:p>
            <a:pPr lvl="1"/>
            <a:r>
              <a:rPr lang="en-US" dirty="0"/>
              <a:t>CLICK TO EDIT</a:t>
            </a:r>
          </a:p>
        </p:txBody>
      </p:sp>
      <p:pic>
        <p:nvPicPr>
          <p:cNvPr id="10"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7062" y="254336"/>
            <a:ext cx="1792419" cy="7747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lvl1pPr>
              <a:defRPr sz="4000" b="0" i="0">
                <a:latin typeface="Montserrat Medium" panose="00000600000000000000" pitchFamily="2" charset="77"/>
              </a:defRPr>
            </a:lvl1pPr>
          </a:lstStyle>
          <a:p>
            <a:r>
              <a:rPr lang="es-ES" dirty="0"/>
              <a:t>Haga clic para modificar el estilo de título del patrón</a:t>
            </a:r>
            <a:endParaRPr lang="es-MX" dirty="0"/>
          </a:p>
        </p:txBody>
      </p:sp>
      <p:sp>
        <p:nvSpPr>
          <p:cNvPr id="3" name="Marcador de texto 2"/>
          <p:cNvSpPr>
            <a:spLocks noGrp="1"/>
          </p:cNvSpPr>
          <p:nvPr>
            <p:ph type="body" idx="1" hasCustomPrompt="1"/>
          </p:nvPr>
        </p:nvSpPr>
        <p:spPr>
          <a:xfrm>
            <a:off x="839788" y="1681163"/>
            <a:ext cx="5157787" cy="823912"/>
          </a:xfrm>
        </p:spPr>
        <p:txBody>
          <a:bodyPr anchor="b">
            <a:noAutofit/>
          </a:bodyPr>
          <a:lstStyle>
            <a:lvl1pPr marL="0" indent="0">
              <a:buNone/>
              <a:defRPr sz="2000" b="0" i="0">
                <a:latin typeface="Montserrat Medium" panose="000006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dirty="0"/>
              <a:t>Editar los estilos de texto del patrón
Segundo nivel
Tercer nivel
Cuarto nivel
Quinto nivel</a:t>
            </a:r>
            <a:endParaRPr lang="es-MX" dirty="0"/>
          </a:p>
        </p:txBody>
      </p:sp>
      <p:sp>
        <p:nvSpPr>
          <p:cNvPr id="4" name="Marcador de contenido 3"/>
          <p:cNvSpPr>
            <a:spLocks noGrp="1"/>
          </p:cNvSpPr>
          <p:nvPr>
            <p:ph sz="half" idx="2" hasCustomPrompt="1"/>
          </p:nvPr>
        </p:nvSpPr>
        <p:spPr>
          <a:xfrm>
            <a:off x="839788" y="2505075"/>
            <a:ext cx="5157787" cy="3684588"/>
          </a:xfrm>
        </p:spPr>
        <p:txBody>
          <a:bodyPr>
            <a:normAutofit/>
          </a:bodyPr>
          <a:lstStyle>
            <a:lvl1pPr>
              <a:defRPr sz="2400" b="0" i="0">
                <a:latin typeface="Montserrat Medium" panose="00000600000000000000" pitchFamily="2" charset="77"/>
              </a:defRPr>
            </a:lvl1pPr>
          </a:lstStyle>
          <a:p>
            <a:r>
              <a:rPr lang="es-ES" dirty="0"/>
              <a:t>Editar los estilos de texto del patrón
Segundo nivel
Tercer nivel
Cuarto nivel
Quinto nivel</a:t>
            </a:r>
            <a:endParaRPr lang="es-MX" dirty="0"/>
          </a:p>
        </p:txBody>
      </p:sp>
      <p:sp>
        <p:nvSpPr>
          <p:cNvPr id="5" name="Marcador de texto 4"/>
          <p:cNvSpPr>
            <a:spLocks noGrp="1"/>
          </p:cNvSpPr>
          <p:nvPr>
            <p:ph type="body" sz="quarter" idx="3" hasCustomPrompt="1"/>
          </p:nvPr>
        </p:nvSpPr>
        <p:spPr>
          <a:xfrm>
            <a:off x="6172200" y="1681163"/>
            <a:ext cx="5183188" cy="823912"/>
          </a:xfrm>
        </p:spPr>
        <p:txBody>
          <a:bodyPr anchor="b">
            <a:noAutofit/>
          </a:bodyPr>
          <a:lstStyle>
            <a:lvl1pPr marL="0" indent="0">
              <a:buNone/>
              <a:defRPr sz="2000" b="0" i="0">
                <a:latin typeface="Montserrat Medium" panose="000006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dirty="0"/>
              <a:t>Editar los estilos de texto del patrón
Segundo nivel
Tercer nivel
Cuarto nivel
Quinto nivel</a:t>
            </a:r>
            <a:endParaRPr lang="es-MX" dirty="0"/>
          </a:p>
        </p:txBody>
      </p:sp>
      <p:sp>
        <p:nvSpPr>
          <p:cNvPr id="6" name="Marcador de contenido 5"/>
          <p:cNvSpPr>
            <a:spLocks noGrp="1"/>
          </p:cNvSpPr>
          <p:nvPr>
            <p:ph sz="quarter" idx="4" hasCustomPrompt="1"/>
          </p:nvPr>
        </p:nvSpPr>
        <p:spPr>
          <a:xfrm>
            <a:off x="6172200" y="2505075"/>
            <a:ext cx="5183188" cy="3684588"/>
          </a:xfrm>
        </p:spPr>
        <p:txBody>
          <a:bodyPr>
            <a:normAutofit/>
          </a:bodyPr>
          <a:lstStyle>
            <a:lvl1pPr>
              <a:defRPr sz="2400" b="0" i="0">
                <a:latin typeface="Montserrat Medium" panose="00000600000000000000" pitchFamily="2" charset="77"/>
              </a:defRPr>
            </a:lvl1pPr>
          </a:lstStyle>
          <a:p>
            <a:r>
              <a:rPr lang="es-ES"/>
              <a:t>Editar los estilos de texto del patrón
Segundo nivel
Tercer nivel
Cuarto nivel
Quinto nivel</a:t>
            </a:r>
            <a:endParaRPr lang="es-MX"/>
          </a:p>
        </p:txBody>
      </p:sp>
      <p:sp>
        <p:nvSpPr>
          <p:cNvPr id="7" name="Marcador de fecha 6"/>
          <p:cNvSpPr>
            <a:spLocks noGrp="1"/>
          </p:cNvSpPr>
          <p:nvPr>
            <p:ph type="dt" sz="half" idx="10"/>
          </p:nvPr>
        </p:nvSpPr>
        <p:spPr/>
        <p:txBody>
          <a:bodyPr/>
          <a:lstStyle/>
          <a:p>
            <a:fld id="{62B8DF0E-90BF-EC4E-8934-156187A1162F}" type="datetimeFigureOut">
              <a:rPr lang="es-MX" smtClean="0"/>
              <a:t>15/08/2022</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C119739B-ACC7-1A4E-906B-A9546BA1AB75}" type="slidenum">
              <a:rPr lang="es-MX" smtClean="0"/>
              <a:t>‹Nº›</a:t>
            </a:fld>
            <a:endParaRPr lang="es-MX"/>
          </a:p>
        </p:txBody>
      </p:sp>
      <p:pic>
        <p:nvPicPr>
          <p:cNvPr id="10"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7670" y="5854700"/>
            <a:ext cx="1792419" cy="7747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1498408" y="2811857"/>
            <a:ext cx="10126721" cy="561931"/>
          </a:xfrm>
        </p:spPr>
        <p:txBody>
          <a:bodyPr>
            <a:normAutofit/>
          </a:bodyPr>
          <a:lstStyle>
            <a:lvl1pPr marL="0" indent="0" algn="ctr">
              <a:buNone/>
              <a:defRPr sz="4000">
                <a:solidFill>
                  <a:srgbClr val="691B4F"/>
                </a:solidFill>
                <a:latin typeface="Montserrat SemiBold" panose="00000700000000000000" pitchFamily="2" charset="0"/>
              </a:defRPr>
            </a:lvl1pPr>
          </a:lstStyle>
          <a:p>
            <a:pPr lvl="0"/>
            <a:r>
              <a:rPr lang="en-US" dirty="0"/>
              <a:t>CLICK TO EDIT MASTER TEXT STYLES</a:t>
            </a:r>
          </a:p>
        </p:txBody>
      </p:sp>
      <p:sp>
        <p:nvSpPr>
          <p:cNvPr id="12" name="Text Placeholder 11"/>
          <p:cNvSpPr>
            <a:spLocks noGrp="1"/>
          </p:cNvSpPr>
          <p:nvPr>
            <p:ph type="body" sz="quarter" idx="14" hasCustomPrompt="1"/>
          </p:nvPr>
        </p:nvSpPr>
        <p:spPr>
          <a:xfrm>
            <a:off x="2536380" y="3876851"/>
            <a:ext cx="7119240" cy="658812"/>
          </a:xfrm>
        </p:spPr>
        <p:txBody>
          <a:bodyPr>
            <a:noAutofit/>
          </a:bodyPr>
          <a:lstStyle>
            <a:lvl1pPr marL="0" indent="0" algn="ctr">
              <a:buNone/>
              <a:defRPr sz="2800">
                <a:solidFill>
                  <a:srgbClr val="691B4F"/>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pic>
        <p:nvPicPr>
          <p:cNvPr id="2" name="Imagen 1"/>
          <p:cNvPicPr>
            <a:picLocks noChangeAspect="1"/>
          </p:cNvPicPr>
          <p:nvPr userDrawn="1"/>
        </p:nvPicPr>
        <p:blipFill>
          <a:blip r:embed="rId3"/>
          <a:stretch>
            <a:fillRect/>
          </a:stretch>
        </p:blipFill>
        <p:spPr>
          <a:xfrm>
            <a:off x="10109117" y="5206314"/>
            <a:ext cx="1357954" cy="130363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2B8DF0E-90BF-EC4E-8934-156187A1162F}" type="datetimeFigureOut">
              <a:rPr lang="es-MX" smtClean="0"/>
              <a:t>15/08/2022</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C119739B-ACC7-1A4E-906B-A9546BA1AB75}" type="slidenum">
              <a:rPr lang="es-MX" smtClean="0"/>
              <a:t>‹Nº›</a:t>
            </a:fld>
            <a:endParaRPr lang="es-MX"/>
          </a:p>
        </p:txBody>
      </p:sp>
      <p:pic>
        <p:nvPicPr>
          <p:cNvPr id="5"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4172" y="5854700"/>
            <a:ext cx="1792419" cy="7747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dirty="0"/>
              <a:t>Editar los estilos de texto del patrón
Segundo nivel
Tercer nivel
Cuarto nivel
Quinto nivel</a:t>
            </a:r>
            <a:endParaRPr lang="es-MX" dirty="0"/>
          </a:p>
        </p:txBody>
      </p:sp>
      <p:sp>
        <p:nvSpPr>
          <p:cNvPr id="5" name="Marcador de fecha 4"/>
          <p:cNvSpPr>
            <a:spLocks noGrp="1"/>
          </p:cNvSpPr>
          <p:nvPr>
            <p:ph type="dt" sz="half" idx="10"/>
          </p:nvPr>
        </p:nvSpPr>
        <p:spPr/>
        <p:txBody>
          <a:bodyPr/>
          <a:lstStyle/>
          <a:p>
            <a:fld id="{62B8DF0E-90BF-EC4E-8934-156187A1162F}" type="datetimeFigureOut">
              <a:rPr lang="es-MX" smtClean="0"/>
              <a:t>15/08/2022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119739B-ACC7-1A4E-906B-A9546BA1AB75}" type="slidenum">
              <a:rPr lang="es-MX" smtClean="0"/>
              <a:t>‹Nº›</a:t>
            </a:fld>
            <a:endParaRPr lang="es-MX"/>
          </a:p>
        </p:txBody>
      </p:sp>
      <p:sp>
        <p:nvSpPr>
          <p:cNvPr id="10" name="Marcador de texto 3"/>
          <p:cNvSpPr>
            <a:spLocks noGrp="1"/>
          </p:cNvSpPr>
          <p:nvPr>
            <p:ph type="body" sz="half" idx="2" hasCustomPrompt="1"/>
          </p:nvPr>
        </p:nvSpPr>
        <p:spPr>
          <a:xfrm>
            <a:off x="595239" y="2727324"/>
            <a:ext cx="3932237" cy="2386936"/>
          </a:xfrm>
        </p:spPr>
        <p:txBody>
          <a:bodyPr/>
          <a:lstStyle>
            <a:lvl1pPr marL="0" indent="0">
              <a:buNone/>
              <a:defRPr sz="1600" b="0" i="0">
                <a:latin typeface="Montserrat" panose="000005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dirty="0"/>
              <a:t>Editar los estilos de texto del patrón
Segundo nivel
Tercer nivel
Cuarto nivel
Quinto nivel</a:t>
            </a:r>
            <a:endParaRPr lang="es-MX" dirty="0"/>
          </a:p>
        </p:txBody>
      </p:sp>
      <p:sp>
        <p:nvSpPr>
          <p:cNvPr id="12" name="Rectangle 11"/>
          <p:cNvSpPr/>
          <p:nvPr userDrawn="1"/>
        </p:nvSpPr>
        <p:spPr>
          <a:xfrm>
            <a:off x="0" y="1076832"/>
            <a:ext cx="257695" cy="1576243"/>
          </a:xfrm>
          <a:prstGeom prst="rect">
            <a:avLst/>
          </a:prstGeom>
          <a:solidFill>
            <a:srgbClr val="DE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a:solidFill>
                <a:srgbClr val="691B4F"/>
              </a:solidFill>
            </a:endParaRPr>
          </a:p>
        </p:txBody>
      </p:sp>
      <p:sp>
        <p:nvSpPr>
          <p:cNvPr id="16" name="Text Placeholder 15"/>
          <p:cNvSpPr>
            <a:spLocks noGrp="1"/>
          </p:cNvSpPr>
          <p:nvPr>
            <p:ph type="body" sz="quarter" idx="13" hasCustomPrompt="1"/>
          </p:nvPr>
        </p:nvSpPr>
        <p:spPr>
          <a:xfrm>
            <a:off x="595313" y="1076325"/>
            <a:ext cx="3932237" cy="1576388"/>
          </a:xfrm>
        </p:spPr>
        <p:txBody>
          <a:bodyPr/>
          <a:lstStyle>
            <a:lvl1pPr marL="0" indent="0">
              <a:buNone/>
              <a:defRPr>
                <a:solidFill>
                  <a:srgbClr val="691B4F"/>
                </a:solidFill>
                <a:latin typeface="Montserrat SemiBold" panose="00000700000000000000" pitchFamily="2" charset="0"/>
              </a:defRPr>
            </a:lvl1pPr>
            <a:lvl2pPr marL="0" indent="0">
              <a:buNone/>
              <a:defRPr>
                <a:solidFill>
                  <a:srgbClr val="691B4F"/>
                </a:solidFill>
                <a:latin typeface="Montserrat Medium" panose="00000600000000000000" pitchFamily="2" charset="0"/>
              </a:defRPr>
            </a:lvl2pPr>
          </a:lstStyle>
          <a:p>
            <a:pPr lvl="0"/>
            <a:r>
              <a:rPr lang="en-US" dirty="0"/>
              <a:t>CLICK TO EDIT MASTER TEXT STYLES</a:t>
            </a:r>
          </a:p>
          <a:p>
            <a:pPr lvl="1"/>
            <a:r>
              <a:rPr lang="en-US" dirty="0"/>
              <a:t>SECOND LEVEL</a:t>
            </a:r>
          </a:p>
        </p:txBody>
      </p:sp>
      <p:pic>
        <p:nvPicPr>
          <p:cNvPr id="9"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7062" y="254336"/>
            <a:ext cx="1792419" cy="7747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hasCustomPrompt="1"/>
          </p:nvPr>
        </p:nvSpPr>
        <p:spPr>
          <a:xfrm>
            <a:off x="595239" y="3721764"/>
            <a:ext cx="3932237" cy="2386936"/>
          </a:xfrm>
        </p:spPr>
        <p:txBody>
          <a:bodyPr/>
          <a:lstStyle>
            <a:lvl1pPr marL="0" indent="0">
              <a:buNone/>
              <a:defRPr sz="1600" b="0" i="0">
                <a:latin typeface="Montserrat" panose="000005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dirty="0"/>
              <a:t>Editar los estilos de texto del patrón
Segundo nivel
Tercer nivel
Cuarto nivel
Quinto nivel</a:t>
            </a:r>
            <a:endParaRPr lang="es-MX" dirty="0"/>
          </a:p>
        </p:txBody>
      </p:sp>
      <p:sp>
        <p:nvSpPr>
          <p:cNvPr id="5" name="Marcador de fecha 4"/>
          <p:cNvSpPr>
            <a:spLocks noGrp="1"/>
          </p:cNvSpPr>
          <p:nvPr>
            <p:ph type="dt" sz="half" idx="10"/>
          </p:nvPr>
        </p:nvSpPr>
        <p:spPr/>
        <p:txBody>
          <a:bodyPr/>
          <a:lstStyle/>
          <a:p>
            <a:fld id="{62B8DF0E-90BF-EC4E-8934-156187A1162F}" type="datetimeFigureOut">
              <a:rPr lang="es-MX" smtClean="0"/>
              <a:t>15/08/2022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119739B-ACC7-1A4E-906B-A9546BA1AB75}" type="slidenum">
              <a:rPr lang="es-MX" smtClean="0"/>
              <a:t>‹Nº›</a:t>
            </a:fld>
            <a:endParaRPr lang="es-MX"/>
          </a:p>
        </p:txBody>
      </p:sp>
      <p:sp>
        <p:nvSpPr>
          <p:cNvPr id="9" name="Rectangle 8"/>
          <p:cNvSpPr/>
          <p:nvPr userDrawn="1"/>
        </p:nvSpPr>
        <p:spPr>
          <a:xfrm>
            <a:off x="0" y="1076832"/>
            <a:ext cx="257695" cy="1576243"/>
          </a:xfrm>
          <a:prstGeom prst="rect">
            <a:avLst/>
          </a:prstGeom>
          <a:solidFill>
            <a:srgbClr val="DE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a:p>
        </p:txBody>
      </p:sp>
      <p:sp>
        <p:nvSpPr>
          <p:cNvPr id="11" name="Text Placeholder 10"/>
          <p:cNvSpPr>
            <a:spLocks noGrp="1"/>
          </p:cNvSpPr>
          <p:nvPr>
            <p:ph type="body" sz="quarter" idx="13" hasCustomPrompt="1"/>
          </p:nvPr>
        </p:nvSpPr>
        <p:spPr>
          <a:xfrm>
            <a:off x="595313" y="1076325"/>
            <a:ext cx="4062145" cy="1576388"/>
          </a:xfrm>
        </p:spPr>
        <p:txBody>
          <a:bodyPr>
            <a:noAutofit/>
          </a:bodyPr>
          <a:lstStyle>
            <a:lvl1pPr marL="0" indent="0">
              <a:buNone/>
              <a:defRPr sz="4400">
                <a:solidFill>
                  <a:srgbClr val="691B4F"/>
                </a:solidFill>
                <a:latin typeface="Montserrat SemiBold" panose="00000700000000000000" pitchFamily="2" charset="0"/>
              </a:defRPr>
            </a:lvl1pPr>
            <a:lvl2pPr marL="0" indent="0">
              <a:buNone/>
              <a:defRPr sz="4000">
                <a:solidFill>
                  <a:srgbClr val="691B4F"/>
                </a:solidFill>
                <a:latin typeface="Montserrat Medium" panose="00000600000000000000" pitchFamily="2" charset="0"/>
              </a:defRPr>
            </a:lvl2pPr>
          </a:lstStyle>
          <a:p>
            <a:pPr lvl="0"/>
            <a:r>
              <a:rPr lang="en-US" dirty="0"/>
              <a:t>Click to edit </a:t>
            </a:r>
          </a:p>
          <a:p>
            <a:pPr lvl="1"/>
            <a:r>
              <a:rPr lang="en-US" dirty="0"/>
              <a:t>Second level</a:t>
            </a:r>
          </a:p>
        </p:txBody>
      </p:sp>
      <p:pic>
        <p:nvPicPr>
          <p:cNvPr id="10"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7062" y="254336"/>
            <a:ext cx="1792419" cy="7747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MX"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dirty="0"/>
              <a:t>Editar los estilos de texto del patrón
Segundo nivel
Tercer nivel
Cuarto nivel
Quinto nivel</a:t>
            </a:r>
            <a:endParaRPr lang="es-MX"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15/08/2022</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p:nvPr/>
        </p:nvSpPr>
        <p:spPr>
          <a:xfrm>
            <a:off x="1" y="2367567"/>
            <a:ext cx="4790364" cy="19522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691B4F"/>
                </a:solidFill>
                <a:latin typeface="Montserrat SemiBold" panose="00000700000000000000"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rgbClr val="691B4F"/>
                </a:solidFill>
                <a:latin typeface="Montserrat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dirty="0">
                <a:latin typeface="Montserrat SemiBold" panose="00000700000000000000"/>
                <a:ea typeface="Montserrat Semi" charset="0"/>
                <a:cs typeface="Montserrat SemiBold" panose="00000700000000000000"/>
              </a:rPr>
              <a:t>Registros en el Sistema Integral de Operación Migratoria</a:t>
            </a:r>
          </a:p>
          <a:p>
            <a:pPr algn="ctr"/>
            <a:r>
              <a:rPr lang="es-ES" dirty="0">
                <a:latin typeface="Montserrat SemiBold" panose="00000700000000000000"/>
              </a:rPr>
              <a:t>Sin FMM</a:t>
            </a:r>
            <a:endParaRPr lang="es-MX" dirty="0">
              <a:latin typeface="Montserrat Medium" panose="00000600000000000000" pitchFamily="2" charset="0"/>
            </a:endParaRPr>
          </a:p>
        </p:txBody>
      </p:sp>
      <p:pic>
        <p:nvPicPr>
          <p:cNvPr id="2051" name="Picture 3" descr="d914eac6-fdfa-4715-bb0a-a7aff27fe5d2@in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041" y="1261240"/>
            <a:ext cx="5760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8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69574" y="2563025"/>
            <a:ext cx="2472921" cy="2062103"/>
          </a:xfrm>
          <a:prstGeom prst="rect">
            <a:avLst/>
          </a:prstGeom>
          <a:noFill/>
        </p:spPr>
        <p:txBody>
          <a:bodyPr wrap="none" rtlCol="0">
            <a:spAutoFit/>
          </a:bodyPr>
          <a:lstStyle/>
          <a:p>
            <a:pPr algn="ctr"/>
            <a:r>
              <a:rPr lang="es-ES" sz="3200" b="1" dirty="0">
                <a:solidFill>
                  <a:srgbClr val="245C4F"/>
                </a:solidFill>
              </a:rPr>
              <a:t>Visitante</a:t>
            </a:r>
            <a:endParaRPr lang="es-MX" sz="3200" b="1" dirty="0">
              <a:solidFill>
                <a:srgbClr val="245C4F"/>
              </a:solidFill>
            </a:endParaRPr>
          </a:p>
          <a:p>
            <a:pPr algn="ctr"/>
            <a:r>
              <a:rPr lang="es-MX" sz="3200" b="1" dirty="0">
                <a:solidFill>
                  <a:srgbClr val="245C4F"/>
                </a:solidFill>
              </a:rPr>
              <a:t>Por </a:t>
            </a:r>
          </a:p>
          <a:p>
            <a:pPr algn="ctr"/>
            <a:r>
              <a:rPr lang="es-MX" sz="3200" b="1" dirty="0">
                <a:solidFill>
                  <a:srgbClr val="245C4F"/>
                </a:solidFill>
              </a:rPr>
              <a:t>Razones </a:t>
            </a:r>
          </a:p>
          <a:p>
            <a:pPr algn="ctr"/>
            <a:r>
              <a:rPr lang="es-MX" sz="3200" b="1" dirty="0">
                <a:solidFill>
                  <a:srgbClr val="245C4F"/>
                </a:solidFill>
              </a:rPr>
              <a:t>Humanitarias</a:t>
            </a:r>
          </a:p>
        </p:txBody>
      </p:sp>
      <p:sp>
        <p:nvSpPr>
          <p:cNvPr id="4" name="3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26" t="13362" r="18696" b="4742"/>
          <a:stretch/>
        </p:blipFill>
        <p:spPr bwMode="auto">
          <a:xfrm>
            <a:off x="325421" y="91705"/>
            <a:ext cx="8253474" cy="59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881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923005" y="2804215"/>
            <a:ext cx="1919115" cy="1077218"/>
          </a:xfrm>
          <a:prstGeom prst="rect">
            <a:avLst/>
          </a:prstGeom>
          <a:noFill/>
        </p:spPr>
        <p:txBody>
          <a:bodyPr wrap="none" rtlCol="0">
            <a:spAutoFit/>
          </a:bodyPr>
          <a:lstStyle/>
          <a:p>
            <a:pPr algn="ctr"/>
            <a:r>
              <a:rPr lang="es-MX" sz="3200" b="1" dirty="0">
                <a:solidFill>
                  <a:srgbClr val="245C4F"/>
                </a:solidFill>
              </a:rPr>
              <a:t>Tripulante</a:t>
            </a:r>
          </a:p>
          <a:p>
            <a:pPr algn="ctr"/>
            <a:r>
              <a:rPr lang="es-MX" sz="3200" b="1" dirty="0">
                <a:solidFill>
                  <a:srgbClr val="245C4F"/>
                </a:solidFill>
              </a:rPr>
              <a:t>Marítimo</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41" t="9141" r="15142" b="10587"/>
          <a:stretch/>
        </p:blipFill>
        <p:spPr bwMode="auto">
          <a:xfrm>
            <a:off x="325428" y="95971"/>
            <a:ext cx="9076669"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spTree>
    <p:extLst>
      <p:ext uri="{BB962C8B-B14F-4D97-AF65-F5344CB8AC3E}">
        <p14:creationId xmlns:p14="http://schemas.microsoft.com/office/powerpoint/2010/main" val="4178772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470166" y="3049879"/>
            <a:ext cx="2251577" cy="584775"/>
          </a:xfrm>
          <a:prstGeom prst="rect">
            <a:avLst/>
          </a:prstGeom>
          <a:noFill/>
        </p:spPr>
        <p:txBody>
          <a:bodyPr wrap="none" rtlCol="0">
            <a:spAutoFit/>
          </a:bodyPr>
          <a:lstStyle/>
          <a:p>
            <a:pPr algn="ctr"/>
            <a:r>
              <a:rPr lang="es-MX" sz="3200" b="1" dirty="0">
                <a:solidFill>
                  <a:srgbClr val="245C4F"/>
                </a:solidFill>
              </a:rPr>
              <a:t>Diplomático</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41" t="9515" r="14827" b="10870"/>
          <a:stretch/>
        </p:blipFill>
        <p:spPr bwMode="auto">
          <a:xfrm>
            <a:off x="325403" y="91288"/>
            <a:ext cx="9060260" cy="567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23 LTPM</a:t>
            </a:r>
            <a:endParaRPr lang="es-MX" sz="2000" dirty="0">
              <a:effectLst/>
              <a:latin typeface="Montserrat ExtraLight" panose="00000300000000000000" pitchFamily="2" charset="0"/>
              <a:ea typeface="Times New Roman"/>
              <a:cs typeface="Times New Roman"/>
            </a:endParaRPr>
          </a:p>
        </p:txBody>
      </p:sp>
    </p:spTree>
    <p:extLst>
      <p:ext uri="{BB962C8B-B14F-4D97-AF65-F5344CB8AC3E}">
        <p14:creationId xmlns:p14="http://schemas.microsoft.com/office/powerpoint/2010/main" val="176775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sp>
        <p:nvSpPr>
          <p:cNvPr id="5" name="4 CuadroTexto"/>
          <p:cNvSpPr txBox="1"/>
          <p:nvPr/>
        </p:nvSpPr>
        <p:spPr>
          <a:xfrm>
            <a:off x="9404408" y="2067223"/>
            <a:ext cx="2519600" cy="2554545"/>
          </a:xfrm>
          <a:prstGeom prst="rect">
            <a:avLst/>
          </a:prstGeom>
          <a:noFill/>
        </p:spPr>
        <p:txBody>
          <a:bodyPr wrap="none" rtlCol="0">
            <a:spAutoFit/>
          </a:bodyPr>
          <a:lstStyle/>
          <a:p>
            <a:pPr algn="ctr"/>
            <a:r>
              <a:rPr lang="es-MX" sz="3200" b="1" dirty="0">
                <a:solidFill>
                  <a:srgbClr val="245C4F"/>
                </a:solidFill>
              </a:rPr>
              <a:t>Visitante</a:t>
            </a:r>
          </a:p>
          <a:p>
            <a:pPr algn="ctr"/>
            <a:r>
              <a:rPr lang="es-MX" sz="3200" b="1" dirty="0">
                <a:solidFill>
                  <a:srgbClr val="245C4F"/>
                </a:solidFill>
              </a:rPr>
              <a:t>Con Permiso </a:t>
            </a:r>
          </a:p>
          <a:p>
            <a:pPr algn="ctr"/>
            <a:r>
              <a:rPr lang="es-MX" sz="3200" b="1" dirty="0">
                <a:solidFill>
                  <a:srgbClr val="245C4F"/>
                </a:solidFill>
              </a:rPr>
              <a:t>para Realizar </a:t>
            </a:r>
          </a:p>
          <a:p>
            <a:pPr algn="ctr"/>
            <a:r>
              <a:rPr lang="es-MX" sz="3200" b="1" dirty="0">
                <a:solidFill>
                  <a:srgbClr val="245C4F"/>
                </a:solidFill>
              </a:rPr>
              <a:t>Actividades </a:t>
            </a:r>
          </a:p>
          <a:p>
            <a:pPr algn="ctr"/>
            <a:r>
              <a:rPr lang="es-MX" sz="3200" b="1" dirty="0">
                <a:solidFill>
                  <a:srgbClr val="245C4F"/>
                </a:solidFill>
              </a:rPr>
              <a:t>Remuneradas</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41" t="9142" r="14932" b="11425"/>
          <a:stretch/>
        </p:blipFill>
        <p:spPr bwMode="auto">
          <a:xfrm>
            <a:off x="341169" y="109172"/>
            <a:ext cx="9176626" cy="574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311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sp>
        <p:nvSpPr>
          <p:cNvPr id="5" name="4 CuadroTexto"/>
          <p:cNvSpPr txBox="1"/>
          <p:nvPr/>
        </p:nvSpPr>
        <p:spPr>
          <a:xfrm>
            <a:off x="9322520" y="2067223"/>
            <a:ext cx="2519600" cy="2554545"/>
          </a:xfrm>
          <a:prstGeom prst="rect">
            <a:avLst/>
          </a:prstGeom>
          <a:noFill/>
        </p:spPr>
        <p:txBody>
          <a:bodyPr wrap="none" rtlCol="0">
            <a:spAutoFit/>
          </a:bodyPr>
          <a:lstStyle/>
          <a:p>
            <a:pPr algn="ctr"/>
            <a:r>
              <a:rPr lang="es-MX" sz="3200" b="1" dirty="0">
                <a:solidFill>
                  <a:srgbClr val="245C4F"/>
                </a:solidFill>
              </a:rPr>
              <a:t>Visitante</a:t>
            </a:r>
          </a:p>
          <a:p>
            <a:pPr algn="ctr"/>
            <a:r>
              <a:rPr lang="es-MX" sz="3200" b="1" dirty="0">
                <a:solidFill>
                  <a:srgbClr val="245C4F"/>
                </a:solidFill>
              </a:rPr>
              <a:t>Sin Permiso </a:t>
            </a:r>
          </a:p>
          <a:p>
            <a:pPr algn="ctr"/>
            <a:r>
              <a:rPr lang="es-MX" sz="3200" b="1" dirty="0">
                <a:solidFill>
                  <a:srgbClr val="245C4F"/>
                </a:solidFill>
              </a:rPr>
              <a:t>para Realizar </a:t>
            </a:r>
          </a:p>
          <a:p>
            <a:pPr algn="ctr"/>
            <a:r>
              <a:rPr lang="es-MX" sz="3200" b="1" dirty="0">
                <a:solidFill>
                  <a:srgbClr val="245C4F"/>
                </a:solidFill>
              </a:rPr>
              <a:t>Actividades </a:t>
            </a:r>
          </a:p>
          <a:p>
            <a:pPr algn="ctr"/>
            <a:r>
              <a:rPr lang="es-MX" sz="3200" b="1" dirty="0">
                <a:solidFill>
                  <a:srgbClr val="245C4F"/>
                </a:solidFill>
              </a:rPr>
              <a:t>Remuneradas</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48" t="13146" r="18667" b="12716"/>
          <a:stretch/>
        </p:blipFill>
        <p:spPr bwMode="auto">
          <a:xfrm>
            <a:off x="341188" y="204952"/>
            <a:ext cx="8552192" cy="55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2740143" y="5918933"/>
            <a:ext cx="6692858" cy="461665"/>
          </a:xfrm>
          <a:prstGeom prst="rect">
            <a:avLst/>
          </a:prstGeom>
          <a:noFill/>
        </p:spPr>
        <p:txBody>
          <a:bodyPr wrap="none" rtlCol="0">
            <a:spAutoFit/>
          </a:bodyPr>
          <a:lstStyle/>
          <a:p>
            <a:r>
              <a:rPr lang="es-MX" sz="2400" b="1" dirty="0"/>
              <a:t>El AFM visualizara la fecha de salida del extranjero</a:t>
            </a:r>
          </a:p>
        </p:txBody>
      </p:sp>
      <p:cxnSp>
        <p:nvCxnSpPr>
          <p:cNvPr id="8" name="7 Conector recto de flecha"/>
          <p:cNvCxnSpPr>
            <a:stCxn id="7" idx="0"/>
            <a:endCxn id="6" idx="2"/>
          </p:cNvCxnSpPr>
          <p:nvPr/>
        </p:nvCxnSpPr>
        <p:spPr>
          <a:xfrm flipH="1" flipV="1">
            <a:off x="4617284" y="5784952"/>
            <a:ext cx="1469288" cy="133981"/>
          </a:xfrm>
          <a:prstGeom prst="straightConnector1">
            <a:avLst/>
          </a:prstGeom>
          <a:ln w="25400">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941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083931b5-c55d-4b5e-bf8d-82c6b3a58433@inami"/>
          <p:cNvPicPr>
            <a:picLocks noChangeAspect="1" noChangeArrowheads="1"/>
          </p:cNvPicPr>
          <p:nvPr/>
        </p:nvPicPr>
        <p:blipFill rotWithShape="1">
          <a:blip r:embed="rId2">
            <a:extLst>
              <a:ext uri="{28A0092B-C50C-407E-A947-70E740481C1C}">
                <a14:useLocalDpi xmlns:a14="http://schemas.microsoft.com/office/drawing/2010/main" val="0"/>
              </a:ext>
            </a:extLst>
          </a:blip>
          <a:srcRect l="4354" t="40943"/>
          <a:stretch/>
        </p:blipFill>
        <p:spPr bwMode="auto">
          <a:xfrm>
            <a:off x="3019209" y="116181"/>
            <a:ext cx="6142071" cy="43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3c6cc755-4d4a-4e06-bf61-b7f061377b64@inami"/>
          <p:cNvPicPr>
            <a:picLocks noChangeAspect="1" noChangeArrowheads="1"/>
          </p:cNvPicPr>
          <p:nvPr/>
        </p:nvPicPr>
        <p:blipFill rotWithShape="1">
          <a:blip r:embed="rId3">
            <a:extLst>
              <a:ext uri="{28A0092B-C50C-407E-A947-70E740481C1C}">
                <a14:useLocalDpi xmlns:a14="http://schemas.microsoft.com/office/drawing/2010/main" val="0"/>
              </a:ext>
            </a:extLst>
          </a:blip>
          <a:srcRect l="1565" t="5166" r="69004" b="1241"/>
          <a:stretch/>
        </p:blipFill>
        <p:spPr bwMode="auto">
          <a:xfrm>
            <a:off x="5318848" y="1323835"/>
            <a:ext cx="3553107" cy="23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p:cNvSpPr txBox="1"/>
          <p:nvPr/>
        </p:nvSpPr>
        <p:spPr>
          <a:xfrm>
            <a:off x="0" y="4567130"/>
            <a:ext cx="12192000" cy="1631216"/>
          </a:xfrm>
          <a:prstGeom prst="rect">
            <a:avLst/>
          </a:prstGeom>
          <a:noFill/>
        </p:spPr>
        <p:txBody>
          <a:bodyPr wrap="square" rtlCol="0">
            <a:spAutoFit/>
          </a:bodyPr>
          <a:lstStyle/>
          <a:p>
            <a:pPr algn="just">
              <a:buClr>
                <a:srgbClr val="710F33"/>
              </a:buClr>
            </a:pPr>
            <a:r>
              <a:rPr lang="es-MX" sz="2000" b="1" dirty="0">
                <a:solidFill>
                  <a:srgbClr val="691B4F"/>
                </a:solidFill>
                <a:latin typeface="Montserrat Light" panose="00000400000000000000" pitchFamily="2" charset="0"/>
              </a:rPr>
              <a:t>En el nuevo sello lineal el AFM, elegirá el motivo de viaje, escribirá la fecha en la que el Extranjero deberá de abandonar territorio mexicano y colocar su rubrica.</a:t>
            </a:r>
          </a:p>
          <a:p>
            <a:pPr algn="just">
              <a:buClr>
                <a:srgbClr val="710F33"/>
              </a:buClr>
            </a:pPr>
            <a:r>
              <a:rPr lang="es-MX" sz="2000" b="1" dirty="0">
                <a:solidFill>
                  <a:srgbClr val="691B4F"/>
                </a:solidFill>
                <a:latin typeface="Montserrat Light" panose="00000400000000000000" pitchFamily="2" charset="0"/>
              </a:rPr>
              <a:t>El sello lineal migratorio solo se estampara en el pasaporte o documento de viaje valido y vigente, ya no en la FMM ya que está se va a generar de manera automática en los sistemas del INM.</a:t>
            </a:r>
            <a:endParaRPr lang="es-MX" sz="2000" dirty="0">
              <a:solidFill>
                <a:schemeClr val="tx1">
                  <a:lumMod val="85000"/>
                  <a:lumOff val="15000"/>
                </a:schemeClr>
              </a:solidFill>
              <a:latin typeface="Montserrat Light" panose="00000400000000000000" pitchFamily="2" charset="0"/>
            </a:endParaRPr>
          </a:p>
        </p:txBody>
      </p:sp>
      <p:sp>
        <p:nvSpPr>
          <p:cNvPr id="9" name="8 CuadroTexto"/>
          <p:cNvSpPr txBox="1"/>
          <p:nvPr/>
        </p:nvSpPr>
        <p:spPr>
          <a:xfrm>
            <a:off x="495912" y="2457046"/>
            <a:ext cx="2133084" cy="707886"/>
          </a:xfrm>
          <a:prstGeom prst="rect">
            <a:avLst/>
          </a:prstGeom>
          <a:noFill/>
        </p:spPr>
        <p:txBody>
          <a:bodyPr wrap="none" rtlCol="0">
            <a:spAutoFit/>
          </a:bodyPr>
          <a:lstStyle/>
          <a:p>
            <a:pPr algn="ctr"/>
            <a:r>
              <a:rPr lang="es-MX" sz="2000" b="1" dirty="0">
                <a:solidFill>
                  <a:schemeClr val="accent2">
                    <a:lumMod val="50000"/>
                  </a:schemeClr>
                </a:solidFill>
              </a:rPr>
              <a:t>AFM Seleccionara </a:t>
            </a:r>
          </a:p>
          <a:p>
            <a:pPr algn="ctr"/>
            <a:r>
              <a:rPr lang="es-MX" sz="2000" b="1" dirty="0">
                <a:solidFill>
                  <a:schemeClr val="accent2">
                    <a:lumMod val="50000"/>
                  </a:schemeClr>
                </a:solidFill>
              </a:rPr>
              <a:t>motivo de viaje</a:t>
            </a:r>
          </a:p>
        </p:txBody>
      </p:sp>
      <p:cxnSp>
        <p:nvCxnSpPr>
          <p:cNvPr id="10" name="9 Conector recto de flecha"/>
          <p:cNvCxnSpPr>
            <a:stCxn id="9" idx="3"/>
          </p:cNvCxnSpPr>
          <p:nvPr/>
        </p:nvCxnSpPr>
        <p:spPr>
          <a:xfrm>
            <a:off x="2628996" y="2810989"/>
            <a:ext cx="2573625" cy="54145"/>
          </a:xfrm>
          <a:prstGeom prst="straightConnector1">
            <a:avLst/>
          </a:prstGeom>
          <a:ln w="25400">
            <a:tailEnd type="arrow"/>
          </a:ln>
        </p:spPr>
        <p:style>
          <a:lnRef idx="3">
            <a:schemeClr val="accent1"/>
          </a:lnRef>
          <a:fillRef idx="0">
            <a:schemeClr val="accent1"/>
          </a:fillRef>
          <a:effectRef idx="2">
            <a:schemeClr val="accent1"/>
          </a:effectRef>
          <a:fontRef idx="minor">
            <a:schemeClr val="tx1"/>
          </a:fontRef>
        </p:style>
      </p:cxnSp>
      <p:sp>
        <p:nvSpPr>
          <p:cNvPr id="14" name="13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16 LTPM</a:t>
            </a:r>
            <a:endParaRPr lang="es-MX" sz="2000" dirty="0">
              <a:effectLst/>
              <a:latin typeface="Montserrat ExtraLight" panose="00000300000000000000" pitchFamily="2" charset="0"/>
              <a:ea typeface="Times New Roman"/>
              <a:cs typeface="Times New Roman"/>
            </a:endParaRPr>
          </a:p>
        </p:txBody>
      </p:sp>
      <p:sp>
        <p:nvSpPr>
          <p:cNvPr id="15" name="14 CuadroTexto"/>
          <p:cNvSpPr txBox="1"/>
          <p:nvPr/>
        </p:nvSpPr>
        <p:spPr>
          <a:xfrm>
            <a:off x="9282863" y="2519866"/>
            <a:ext cx="2912336" cy="707886"/>
          </a:xfrm>
          <a:prstGeom prst="rect">
            <a:avLst/>
          </a:prstGeom>
          <a:noFill/>
        </p:spPr>
        <p:txBody>
          <a:bodyPr wrap="none" rtlCol="0">
            <a:spAutoFit/>
          </a:bodyPr>
          <a:lstStyle/>
          <a:p>
            <a:pPr algn="ctr"/>
            <a:r>
              <a:rPr lang="es-MX" sz="2000" b="1" dirty="0">
                <a:solidFill>
                  <a:schemeClr val="accent2">
                    <a:lumMod val="50000"/>
                  </a:schemeClr>
                </a:solidFill>
              </a:rPr>
              <a:t>El AFM escribirá la</a:t>
            </a:r>
          </a:p>
          <a:p>
            <a:pPr algn="ctr"/>
            <a:r>
              <a:rPr lang="es-MX" sz="2000" b="1" dirty="0">
                <a:solidFill>
                  <a:schemeClr val="accent2">
                    <a:lumMod val="50000"/>
                  </a:schemeClr>
                </a:solidFill>
              </a:rPr>
              <a:t>temporalidad y su rubrica</a:t>
            </a:r>
          </a:p>
        </p:txBody>
      </p:sp>
      <p:cxnSp>
        <p:nvCxnSpPr>
          <p:cNvPr id="16" name="15 Conector recto de flecha"/>
          <p:cNvCxnSpPr>
            <a:stCxn id="15" idx="1"/>
          </p:cNvCxnSpPr>
          <p:nvPr/>
        </p:nvCxnSpPr>
        <p:spPr>
          <a:xfrm flipH="1">
            <a:off x="8403021" y="2873809"/>
            <a:ext cx="879842" cy="0"/>
          </a:xfrm>
          <a:prstGeom prst="straightConnector1">
            <a:avLst/>
          </a:prstGeom>
          <a:ln w="25400">
            <a:tailEnd type="arrow"/>
          </a:ln>
        </p:spPr>
        <p:style>
          <a:lnRef idx="3">
            <a:schemeClr val="accent1"/>
          </a:lnRef>
          <a:fillRef idx="0">
            <a:schemeClr val="accent1"/>
          </a:fillRef>
          <a:effectRef idx="2">
            <a:schemeClr val="accent1"/>
          </a:effectRef>
          <a:fontRef idx="minor">
            <a:schemeClr val="tx1"/>
          </a:fontRef>
        </p:style>
      </p:cxnSp>
      <p:sp>
        <p:nvSpPr>
          <p:cNvPr id="17" name="16 CuadroTexto"/>
          <p:cNvSpPr txBox="1"/>
          <p:nvPr/>
        </p:nvSpPr>
        <p:spPr>
          <a:xfrm>
            <a:off x="540603" y="3337365"/>
            <a:ext cx="2120710" cy="1015663"/>
          </a:xfrm>
          <a:prstGeom prst="rect">
            <a:avLst/>
          </a:prstGeom>
          <a:noFill/>
        </p:spPr>
        <p:txBody>
          <a:bodyPr wrap="none" rtlCol="0">
            <a:spAutoFit/>
          </a:bodyPr>
          <a:lstStyle/>
          <a:p>
            <a:pPr algn="ctr"/>
            <a:r>
              <a:rPr lang="es-MX" sz="2000" b="1" dirty="0">
                <a:solidFill>
                  <a:schemeClr val="accent2">
                    <a:lumMod val="50000"/>
                  </a:schemeClr>
                </a:solidFill>
              </a:rPr>
              <a:t>El AFM colocará la</a:t>
            </a:r>
          </a:p>
          <a:p>
            <a:pPr algn="ctr"/>
            <a:r>
              <a:rPr lang="es-MX" sz="2000" b="1" dirty="0">
                <a:solidFill>
                  <a:schemeClr val="accent2">
                    <a:lumMod val="50000"/>
                  </a:schemeClr>
                </a:solidFill>
              </a:rPr>
              <a:t>fecha de salida</a:t>
            </a:r>
          </a:p>
          <a:p>
            <a:pPr algn="ctr"/>
            <a:r>
              <a:rPr lang="es-MX" sz="2000" b="1" dirty="0">
                <a:solidFill>
                  <a:schemeClr val="accent2">
                    <a:lumMod val="50000"/>
                  </a:schemeClr>
                </a:solidFill>
              </a:rPr>
              <a:t>DD/MM/YYYY</a:t>
            </a:r>
          </a:p>
        </p:txBody>
      </p:sp>
      <p:cxnSp>
        <p:nvCxnSpPr>
          <p:cNvPr id="18" name="17 Conector recto de flecha"/>
          <p:cNvCxnSpPr>
            <a:stCxn id="17" idx="3"/>
          </p:cNvCxnSpPr>
          <p:nvPr/>
        </p:nvCxnSpPr>
        <p:spPr>
          <a:xfrm flipV="1">
            <a:off x="2661313" y="3011214"/>
            <a:ext cx="3960204" cy="833983"/>
          </a:xfrm>
          <a:prstGeom prst="straightConnector1">
            <a:avLst/>
          </a:prstGeom>
          <a:ln w="25400">
            <a:tailEnd type="arrow"/>
          </a:ln>
        </p:spPr>
        <p:style>
          <a:lnRef idx="3">
            <a:schemeClr val="accent1"/>
          </a:lnRef>
          <a:fillRef idx="0">
            <a:schemeClr val="accent1"/>
          </a:fillRef>
          <a:effectRef idx="2">
            <a:schemeClr val="accent1"/>
          </a:effectRef>
          <a:fontRef idx="minor">
            <a:schemeClr val="tx1"/>
          </a:fontRef>
        </p:style>
      </p:cxnSp>
      <p:sp>
        <p:nvSpPr>
          <p:cNvPr id="2" name="1 CuadroTexto"/>
          <p:cNvSpPr txBox="1"/>
          <p:nvPr/>
        </p:nvSpPr>
        <p:spPr>
          <a:xfrm>
            <a:off x="7959436" y="2689143"/>
            <a:ext cx="535724" cy="369332"/>
          </a:xfrm>
          <a:prstGeom prst="rect">
            <a:avLst/>
          </a:prstGeom>
          <a:noFill/>
        </p:spPr>
        <p:txBody>
          <a:bodyPr wrap="none" rtlCol="0">
            <a:spAutoFit/>
          </a:bodyPr>
          <a:lstStyle/>
          <a:p>
            <a:r>
              <a:rPr lang="es-MX" dirty="0"/>
              <a:t>180</a:t>
            </a:r>
          </a:p>
        </p:txBody>
      </p:sp>
      <p:sp>
        <p:nvSpPr>
          <p:cNvPr id="13" name="12 CuadroTexto"/>
          <p:cNvSpPr txBox="1"/>
          <p:nvPr/>
        </p:nvSpPr>
        <p:spPr>
          <a:xfrm>
            <a:off x="6353654" y="2641882"/>
            <a:ext cx="1408355" cy="369332"/>
          </a:xfrm>
          <a:prstGeom prst="rect">
            <a:avLst/>
          </a:prstGeom>
          <a:noFill/>
        </p:spPr>
        <p:txBody>
          <a:bodyPr wrap="square" rtlCol="0">
            <a:spAutoFit/>
          </a:bodyPr>
          <a:lstStyle/>
          <a:p>
            <a:r>
              <a:rPr lang="es-MX" dirty="0"/>
              <a:t>19/12/2022</a:t>
            </a:r>
          </a:p>
        </p:txBody>
      </p:sp>
    </p:spTree>
    <p:extLst>
      <p:ext uri="{BB962C8B-B14F-4D97-AF65-F5344CB8AC3E}">
        <p14:creationId xmlns:p14="http://schemas.microsoft.com/office/powerpoint/2010/main" val="243486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4">
            <a:extLst>
              <a:ext uri="{FF2B5EF4-FFF2-40B4-BE49-F238E27FC236}">
                <a16:creationId xmlns="" xmlns:a16="http://schemas.microsoft.com/office/drawing/2014/main" id="{1B823D0C-47F9-D9F7-57B5-3BF463B0A6CD}"/>
              </a:ext>
            </a:extLst>
          </p:cNvPr>
          <p:cNvPicPr>
            <a:picLocks noChangeAspect="1"/>
          </p:cNvPicPr>
          <p:nvPr/>
        </p:nvPicPr>
        <p:blipFill>
          <a:blip r:embed="rId2"/>
          <a:stretch>
            <a:fillRect/>
          </a:stretch>
        </p:blipFill>
        <p:spPr>
          <a:xfrm>
            <a:off x="1742395" y="150128"/>
            <a:ext cx="8707210" cy="5400000"/>
          </a:xfrm>
          <a:prstGeom prst="rect">
            <a:avLst/>
          </a:prstGeom>
        </p:spPr>
      </p:pic>
      <p:sp>
        <p:nvSpPr>
          <p:cNvPr id="6" name="CuadroTexto 7">
            <a:extLst>
              <a:ext uri="{FF2B5EF4-FFF2-40B4-BE49-F238E27FC236}">
                <a16:creationId xmlns="" xmlns:a16="http://schemas.microsoft.com/office/drawing/2014/main" id="{D0CA34D2-99BB-FD99-5D9D-A69DE125A02C}"/>
              </a:ext>
            </a:extLst>
          </p:cNvPr>
          <p:cNvSpPr txBox="1"/>
          <p:nvPr/>
        </p:nvSpPr>
        <p:spPr>
          <a:xfrm>
            <a:off x="1323833" y="5634242"/>
            <a:ext cx="8952931" cy="1015663"/>
          </a:xfrm>
          <a:prstGeom prst="rect">
            <a:avLst/>
          </a:prstGeom>
          <a:noFill/>
        </p:spPr>
        <p:txBody>
          <a:bodyPr wrap="square" rtlCol="0">
            <a:spAutoFit/>
          </a:bodyPr>
          <a:lstStyle/>
          <a:p>
            <a:pPr algn="just">
              <a:buClr>
                <a:srgbClr val="710F33"/>
              </a:buClr>
            </a:pPr>
            <a:r>
              <a:rPr lang="es-MX" sz="2000" b="1" dirty="0">
                <a:solidFill>
                  <a:srgbClr val="691B4F"/>
                </a:solidFill>
                <a:latin typeface="Montserrat Light" panose="00000400000000000000" pitchFamily="2" charset="0"/>
              </a:rPr>
              <a:t>En los casos de los canjes el sello deberá ir estampado en la parte inferior derecho, con la finalidad de que el personal de la Oficinas dé Trámites visualice correctamente el sello.</a:t>
            </a:r>
            <a:endParaRPr lang="es-MX" sz="2000" dirty="0">
              <a:solidFill>
                <a:schemeClr val="tx1">
                  <a:lumMod val="85000"/>
                  <a:lumOff val="15000"/>
                </a:schemeClr>
              </a:solidFill>
              <a:latin typeface="Montserrat Light" panose="00000400000000000000" pitchFamily="2" charset="0"/>
            </a:endParaRPr>
          </a:p>
        </p:txBody>
      </p:sp>
    </p:spTree>
    <p:extLst>
      <p:ext uri="{BB962C8B-B14F-4D97-AF65-F5344CB8AC3E}">
        <p14:creationId xmlns:p14="http://schemas.microsoft.com/office/powerpoint/2010/main" val="1304305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91" t="7960" r="20000" b="23900"/>
          <a:stretch/>
        </p:blipFill>
        <p:spPr bwMode="auto">
          <a:xfrm>
            <a:off x="341197" y="122827"/>
            <a:ext cx="8765471" cy="55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CuadroTexto"/>
          <p:cNvSpPr txBox="1"/>
          <p:nvPr/>
        </p:nvSpPr>
        <p:spPr>
          <a:xfrm>
            <a:off x="9322523" y="1398471"/>
            <a:ext cx="2519601" cy="4031873"/>
          </a:xfrm>
          <a:prstGeom prst="rect">
            <a:avLst/>
          </a:prstGeom>
          <a:noFill/>
        </p:spPr>
        <p:txBody>
          <a:bodyPr wrap="none" rtlCol="0">
            <a:spAutoFit/>
          </a:bodyPr>
          <a:lstStyle/>
          <a:p>
            <a:pPr algn="ctr"/>
            <a:r>
              <a:rPr lang="es-MX" sz="3200" b="1" dirty="0">
                <a:solidFill>
                  <a:srgbClr val="245C4F"/>
                </a:solidFill>
              </a:rPr>
              <a:t>Registro </a:t>
            </a:r>
          </a:p>
          <a:p>
            <a:pPr algn="ctr"/>
            <a:r>
              <a:rPr lang="es-MX" sz="3200" b="1" dirty="0">
                <a:solidFill>
                  <a:srgbClr val="245C4F"/>
                </a:solidFill>
              </a:rPr>
              <a:t>de Salida </a:t>
            </a:r>
          </a:p>
          <a:p>
            <a:pPr algn="ctr"/>
            <a:r>
              <a:rPr lang="es-MX" sz="3200" b="1" dirty="0">
                <a:solidFill>
                  <a:srgbClr val="245C4F"/>
                </a:solidFill>
              </a:rPr>
              <a:t>Visitante</a:t>
            </a:r>
          </a:p>
          <a:p>
            <a:pPr algn="ctr"/>
            <a:r>
              <a:rPr lang="es-MX" sz="3200" b="1" dirty="0">
                <a:solidFill>
                  <a:srgbClr val="245C4F"/>
                </a:solidFill>
              </a:rPr>
              <a:t>Sin Permiso </a:t>
            </a:r>
          </a:p>
          <a:p>
            <a:pPr algn="ctr"/>
            <a:r>
              <a:rPr lang="es-MX" sz="3200" b="1" dirty="0">
                <a:solidFill>
                  <a:srgbClr val="245C4F"/>
                </a:solidFill>
              </a:rPr>
              <a:t>para Realizar </a:t>
            </a:r>
          </a:p>
          <a:p>
            <a:pPr algn="ctr"/>
            <a:r>
              <a:rPr lang="es-MX" sz="3200" b="1" dirty="0">
                <a:solidFill>
                  <a:srgbClr val="245C4F"/>
                </a:solidFill>
              </a:rPr>
              <a:t>Actividades </a:t>
            </a:r>
          </a:p>
          <a:p>
            <a:pPr algn="ctr"/>
            <a:r>
              <a:rPr lang="es-MX" sz="3200" b="1" dirty="0">
                <a:solidFill>
                  <a:srgbClr val="245C4F"/>
                </a:solidFill>
              </a:rPr>
              <a:t>Remuneradas</a:t>
            </a:r>
          </a:p>
          <a:p>
            <a:pPr algn="ctr"/>
            <a:endParaRPr lang="es-MX" sz="3200" b="1" dirty="0">
              <a:solidFill>
                <a:srgbClr val="245C4F"/>
              </a:solidFill>
            </a:endParaRPr>
          </a:p>
        </p:txBody>
      </p:sp>
      <p:sp>
        <p:nvSpPr>
          <p:cNvPr id="20" name="19 CuadroTexto"/>
          <p:cNvSpPr txBox="1"/>
          <p:nvPr/>
        </p:nvSpPr>
        <p:spPr>
          <a:xfrm>
            <a:off x="2357999" y="5918933"/>
            <a:ext cx="7515904" cy="461665"/>
          </a:xfrm>
          <a:prstGeom prst="rect">
            <a:avLst/>
          </a:prstGeom>
          <a:noFill/>
        </p:spPr>
        <p:txBody>
          <a:bodyPr wrap="none" rtlCol="0">
            <a:spAutoFit/>
          </a:bodyPr>
          <a:lstStyle/>
          <a:p>
            <a:r>
              <a:rPr lang="es-MX" sz="2400" b="1" dirty="0"/>
              <a:t>En los registros de salida, se omitirá el registro de la FMM</a:t>
            </a:r>
          </a:p>
        </p:txBody>
      </p:sp>
    </p:spTree>
    <p:extLst>
      <p:ext uri="{BB962C8B-B14F-4D97-AF65-F5344CB8AC3E}">
        <p14:creationId xmlns:p14="http://schemas.microsoft.com/office/powerpoint/2010/main" val="427768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9322523" y="1398471"/>
            <a:ext cx="2519601" cy="4031873"/>
          </a:xfrm>
          <a:prstGeom prst="rect">
            <a:avLst/>
          </a:prstGeom>
          <a:noFill/>
        </p:spPr>
        <p:txBody>
          <a:bodyPr wrap="none" rtlCol="0">
            <a:spAutoFit/>
          </a:bodyPr>
          <a:lstStyle/>
          <a:p>
            <a:pPr algn="ctr"/>
            <a:r>
              <a:rPr lang="es-MX" sz="3200" b="1" dirty="0">
                <a:solidFill>
                  <a:srgbClr val="245C4F"/>
                </a:solidFill>
              </a:rPr>
              <a:t>Registro </a:t>
            </a:r>
          </a:p>
          <a:p>
            <a:pPr algn="ctr"/>
            <a:r>
              <a:rPr lang="es-MX" sz="3200" b="1" dirty="0">
                <a:solidFill>
                  <a:srgbClr val="245C4F"/>
                </a:solidFill>
              </a:rPr>
              <a:t>de Salida</a:t>
            </a:r>
          </a:p>
          <a:p>
            <a:pPr algn="ctr"/>
            <a:r>
              <a:rPr lang="es-MX" sz="3200" b="1" dirty="0">
                <a:solidFill>
                  <a:srgbClr val="245C4F"/>
                </a:solidFill>
              </a:rPr>
              <a:t>Visitante</a:t>
            </a:r>
          </a:p>
          <a:p>
            <a:pPr algn="ctr"/>
            <a:r>
              <a:rPr lang="es-MX" sz="3200" b="1" dirty="0">
                <a:solidFill>
                  <a:srgbClr val="245C4F"/>
                </a:solidFill>
              </a:rPr>
              <a:t>Con Permiso </a:t>
            </a:r>
          </a:p>
          <a:p>
            <a:pPr algn="ctr"/>
            <a:r>
              <a:rPr lang="es-MX" sz="3200" b="1" dirty="0">
                <a:solidFill>
                  <a:srgbClr val="245C4F"/>
                </a:solidFill>
              </a:rPr>
              <a:t>para Realizar </a:t>
            </a:r>
          </a:p>
          <a:p>
            <a:pPr algn="ctr"/>
            <a:r>
              <a:rPr lang="es-MX" sz="3200" b="1" dirty="0">
                <a:solidFill>
                  <a:srgbClr val="245C4F"/>
                </a:solidFill>
              </a:rPr>
              <a:t>Actividades </a:t>
            </a:r>
          </a:p>
          <a:p>
            <a:pPr algn="ctr"/>
            <a:r>
              <a:rPr lang="es-MX" sz="3200" b="1" dirty="0">
                <a:solidFill>
                  <a:srgbClr val="245C4F"/>
                </a:solidFill>
              </a:rPr>
              <a:t>Remuneradas</a:t>
            </a:r>
          </a:p>
          <a:p>
            <a:pPr algn="ctr"/>
            <a:endParaRPr lang="es-MX" sz="3200" b="1" dirty="0">
              <a:solidFill>
                <a:srgbClr val="245C4F"/>
              </a:solidFill>
            </a:endParaRPr>
          </a:p>
        </p:txBody>
      </p:sp>
      <p:sp>
        <p:nvSpPr>
          <p:cNvPr id="20" name="19 CuadroTexto"/>
          <p:cNvSpPr txBox="1"/>
          <p:nvPr/>
        </p:nvSpPr>
        <p:spPr>
          <a:xfrm>
            <a:off x="2357999" y="5918933"/>
            <a:ext cx="7515904" cy="461665"/>
          </a:xfrm>
          <a:prstGeom prst="rect">
            <a:avLst/>
          </a:prstGeom>
          <a:noFill/>
        </p:spPr>
        <p:txBody>
          <a:bodyPr wrap="none" rtlCol="0">
            <a:spAutoFit/>
          </a:bodyPr>
          <a:lstStyle/>
          <a:p>
            <a:r>
              <a:rPr lang="es-MX" sz="2400" b="1" dirty="0"/>
              <a:t>En los registros de salida, se omitirá el registro de la FMM</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12" t="8120" r="20000" b="24378"/>
          <a:stretch/>
        </p:blipFill>
        <p:spPr bwMode="auto">
          <a:xfrm>
            <a:off x="341198" y="117450"/>
            <a:ext cx="8874479" cy="55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084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9065308" y="2067223"/>
            <a:ext cx="3034037" cy="1569660"/>
          </a:xfrm>
          <a:prstGeom prst="rect">
            <a:avLst/>
          </a:prstGeom>
          <a:noFill/>
        </p:spPr>
        <p:txBody>
          <a:bodyPr wrap="none" rtlCol="0">
            <a:spAutoFit/>
          </a:bodyPr>
          <a:lstStyle/>
          <a:p>
            <a:pPr algn="ctr"/>
            <a:r>
              <a:rPr lang="es-MX" sz="3200" b="1" dirty="0">
                <a:solidFill>
                  <a:srgbClr val="245C4F"/>
                </a:solidFill>
              </a:rPr>
              <a:t>Registro </a:t>
            </a:r>
          </a:p>
          <a:p>
            <a:pPr algn="ctr"/>
            <a:r>
              <a:rPr lang="es-MX" sz="3200" b="1" dirty="0">
                <a:solidFill>
                  <a:srgbClr val="245C4F"/>
                </a:solidFill>
              </a:rPr>
              <a:t>de Salida</a:t>
            </a:r>
          </a:p>
          <a:p>
            <a:pPr algn="ctr"/>
            <a:r>
              <a:rPr lang="es-MX" sz="3200" b="1" dirty="0">
                <a:solidFill>
                  <a:srgbClr val="245C4F"/>
                </a:solidFill>
              </a:rPr>
              <a:t>Tripulante Aéreo</a:t>
            </a:r>
          </a:p>
        </p:txBody>
      </p:sp>
      <p:sp>
        <p:nvSpPr>
          <p:cNvPr id="20" name="19 CuadroTexto"/>
          <p:cNvSpPr txBox="1"/>
          <p:nvPr/>
        </p:nvSpPr>
        <p:spPr>
          <a:xfrm>
            <a:off x="2357999" y="5918933"/>
            <a:ext cx="7515904" cy="461665"/>
          </a:xfrm>
          <a:prstGeom prst="rect">
            <a:avLst/>
          </a:prstGeom>
          <a:noFill/>
        </p:spPr>
        <p:txBody>
          <a:bodyPr wrap="none" rtlCol="0">
            <a:spAutoFit/>
          </a:bodyPr>
          <a:lstStyle/>
          <a:p>
            <a:r>
              <a:rPr lang="es-MX" sz="2400" b="1" dirty="0"/>
              <a:t>En los registros de salida, se omitirá el registro de la FMM</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522" t="7960" r="20000" b="24059"/>
          <a:stretch/>
        </p:blipFill>
        <p:spPr bwMode="auto">
          <a:xfrm>
            <a:off x="313901" y="102358"/>
            <a:ext cx="8825198" cy="55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973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58436" y="1303578"/>
            <a:ext cx="7533564" cy="4493538"/>
          </a:xfrm>
          <a:prstGeom prst="rect">
            <a:avLst/>
          </a:prstGeom>
        </p:spPr>
        <p:txBody>
          <a:bodyPr wrap="square">
            <a:spAutoFit/>
          </a:bodyPr>
          <a:lstStyle/>
          <a:p>
            <a:pPr marL="180000" indent="-216000" algn="just">
              <a:buFont typeface="Arial" panose="020B0604020202020204" pitchFamily="34" charset="0"/>
              <a:buChar char="•"/>
            </a:pPr>
            <a:r>
              <a:rPr lang="es-ES" sz="2600" dirty="0">
                <a:latin typeface="Montserrat" panose="00000500000000000000" pitchFamily="2" charset="77"/>
              </a:rPr>
              <a:t>Con la finalidad de agilizar el flujo de personas en los espacios destinados para el tránsito internacional de personas y así tener una mejor experiencia por parte de los viajeros al internarse a territorio nacional, se contempla la desaparición de la Forma Migratoria Múltiple FMM de manera física, generando de manera electrónica la misma y así evitar molestias al viajero durante su estancia en el país.</a:t>
            </a:r>
          </a:p>
          <a:p>
            <a:pPr marL="180000" indent="-216000" algn="just">
              <a:buFont typeface="Arial" panose="020B0604020202020204" pitchFamily="34" charset="0"/>
              <a:buChar char="•"/>
            </a:pPr>
            <a:endParaRPr lang="es-ES" sz="2600" dirty="0">
              <a:latin typeface="Montserrat" panose="00000500000000000000" pitchFamily="2" charset="77"/>
            </a:endParaRPr>
          </a:p>
        </p:txBody>
      </p:sp>
      <p:sp>
        <p:nvSpPr>
          <p:cNvPr id="3" name="3 Marcador de texto"/>
          <p:cNvSpPr>
            <a:spLocks noGrp="1"/>
          </p:cNvSpPr>
          <p:nvPr>
            <p:ph type="body" sz="quarter" idx="13"/>
          </p:nvPr>
        </p:nvSpPr>
        <p:spPr>
          <a:xfrm>
            <a:off x="838200" y="876888"/>
            <a:ext cx="3646251" cy="788122"/>
          </a:xfrm>
        </p:spPr>
        <p:txBody>
          <a:bodyPr/>
          <a:lstStyle/>
          <a:p>
            <a:r>
              <a:rPr lang="es-MX" dirty="0"/>
              <a:t>Beneficios</a:t>
            </a:r>
          </a:p>
          <a:p>
            <a:endParaRPr lang="es-MX" dirty="0"/>
          </a:p>
        </p:txBody>
      </p:sp>
    </p:spTree>
    <p:extLst>
      <p:ext uri="{BB962C8B-B14F-4D97-AF65-F5344CB8AC3E}">
        <p14:creationId xmlns:p14="http://schemas.microsoft.com/office/powerpoint/2010/main" val="2954573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9456536" y="2067223"/>
            <a:ext cx="2251578" cy="1569660"/>
          </a:xfrm>
          <a:prstGeom prst="rect">
            <a:avLst/>
          </a:prstGeom>
          <a:noFill/>
        </p:spPr>
        <p:txBody>
          <a:bodyPr wrap="none" rtlCol="0">
            <a:spAutoFit/>
          </a:bodyPr>
          <a:lstStyle/>
          <a:p>
            <a:pPr algn="ctr"/>
            <a:r>
              <a:rPr lang="es-MX" sz="3200" b="1" dirty="0">
                <a:solidFill>
                  <a:srgbClr val="245C4F"/>
                </a:solidFill>
              </a:rPr>
              <a:t>Registro </a:t>
            </a:r>
          </a:p>
          <a:p>
            <a:pPr algn="ctr"/>
            <a:r>
              <a:rPr lang="es-MX" sz="3200" b="1" dirty="0">
                <a:solidFill>
                  <a:srgbClr val="245C4F"/>
                </a:solidFill>
              </a:rPr>
              <a:t>de Salida</a:t>
            </a:r>
          </a:p>
          <a:p>
            <a:pPr algn="ctr"/>
            <a:r>
              <a:rPr lang="es-MX" sz="3200" b="1" dirty="0">
                <a:solidFill>
                  <a:srgbClr val="245C4F"/>
                </a:solidFill>
              </a:rPr>
              <a:t>Diplomático</a:t>
            </a:r>
          </a:p>
        </p:txBody>
      </p:sp>
      <p:sp>
        <p:nvSpPr>
          <p:cNvPr id="20" name="19 CuadroTexto"/>
          <p:cNvSpPr txBox="1"/>
          <p:nvPr/>
        </p:nvSpPr>
        <p:spPr>
          <a:xfrm>
            <a:off x="2357999" y="5918933"/>
            <a:ext cx="7515904" cy="461665"/>
          </a:xfrm>
          <a:prstGeom prst="rect">
            <a:avLst/>
          </a:prstGeom>
          <a:noFill/>
        </p:spPr>
        <p:txBody>
          <a:bodyPr wrap="none" rtlCol="0">
            <a:spAutoFit/>
          </a:bodyPr>
          <a:lstStyle/>
          <a:p>
            <a:r>
              <a:rPr lang="es-MX" sz="2400" b="1" dirty="0"/>
              <a:t>En los registros de salida, se omitirá el registro de la FMM</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81" t="8119" r="20000" b="24060"/>
          <a:stretch/>
        </p:blipFill>
        <p:spPr bwMode="auto">
          <a:xfrm>
            <a:off x="341195" y="103803"/>
            <a:ext cx="8793525" cy="55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928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p:nvPr/>
        </p:nvSpPr>
        <p:spPr>
          <a:xfrm>
            <a:off x="1" y="832650"/>
            <a:ext cx="4790364" cy="7224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691B4F"/>
                </a:solidFill>
                <a:latin typeface="Montserrat SemiBold" panose="00000700000000000000"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rgbClr val="691B4F"/>
                </a:solidFill>
                <a:latin typeface="Montserrat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dirty="0" smtClean="0">
                <a:latin typeface="Montserrat SemiBold" panose="00000700000000000000"/>
                <a:ea typeface="Montserrat Semi" charset="0"/>
                <a:cs typeface="Montserrat SemiBold" panose="00000700000000000000"/>
              </a:rPr>
              <a:t>Descargo de la FMM</a:t>
            </a:r>
            <a:endParaRPr lang="es-MX" dirty="0">
              <a:latin typeface="Montserrat Medium" panose="00000600000000000000" pitchFamily="2" charset="0"/>
            </a:endParaRPr>
          </a:p>
        </p:txBody>
      </p:sp>
      <p:sp>
        <p:nvSpPr>
          <p:cNvPr id="3" name="2 Rectángulo"/>
          <p:cNvSpPr/>
          <p:nvPr/>
        </p:nvSpPr>
        <p:spPr>
          <a:xfrm>
            <a:off x="4658436" y="2057110"/>
            <a:ext cx="7533564" cy="2492990"/>
          </a:xfrm>
          <a:prstGeom prst="rect">
            <a:avLst/>
          </a:prstGeom>
        </p:spPr>
        <p:txBody>
          <a:bodyPr wrap="square">
            <a:spAutoFit/>
          </a:bodyPr>
          <a:lstStyle/>
          <a:p>
            <a:pPr marL="342900" indent="-342900" algn="just">
              <a:buFont typeface="Arial" panose="020B0604020202020204" pitchFamily="34" charset="0"/>
              <a:buChar char="•"/>
            </a:pPr>
            <a:r>
              <a:rPr lang="es-ES" sz="2600" dirty="0" smtClean="0">
                <a:latin typeface="Montserrat" panose="00000500000000000000" pitchFamily="2" charset="77"/>
              </a:rPr>
              <a:t>Una vez que se realice en Control Migratorio de Entrada, el extranjero podrá descargar su Forma Migratoria Múltiple electrónica para poder acreditar su legal estancia en territorio nacional en caso de ser requerido.</a:t>
            </a:r>
            <a:endParaRPr lang="es-ES" sz="2600" dirty="0">
              <a:latin typeface="Montserrat" panose="00000500000000000000" pitchFamily="2" charset="77"/>
            </a:endParaRPr>
          </a:p>
        </p:txBody>
      </p:sp>
      <p:pic>
        <p:nvPicPr>
          <p:cNvPr id="1026" name="Picture 2" descr="D:\adrodriguez\DESCARGAS\WhatsApp Image 2022-08-15 at 4.03.07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95" y="2819329"/>
            <a:ext cx="3457575" cy="345757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2080" y="5781400"/>
            <a:ext cx="7519920" cy="523220"/>
          </a:xfrm>
          <a:prstGeom prst="rect">
            <a:avLst/>
          </a:prstGeom>
        </p:spPr>
        <p:txBody>
          <a:bodyPr wrap="square">
            <a:spAutoFit/>
          </a:bodyPr>
          <a:lstStyle/>
          <a:p>
            <a:r>
              <a:rPr lang="es-MX" sz="2700" dirty="0"/>
              <a:t>https://www.inm.gob.mx/spublic/portal/inmex.html</a:t>
            </a:r>
          </a:p>
        </p:txBody>
      </p:sp>
    </p:spTree>
    <p:extLst>
      <p:ext uri="{BB962C8B-B14F-4D97-AF65-F5344CB8AC3E}">
        <p14:creationId xmlns:p14="http://schemas.microsoft.com/office/powerpoint/2010/main" val="3425605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35" t="18535" r="11062" b="13139"/>
          <a:stretch/>
        </p:blipFill>
        <p:spPr bwMode="auto">
          <a:xfrm>
            <a:off x="1129870" y="109861"/>
            <a:ext cx="9889885" cy="480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538243" y="5745370"/>
            <a:ext cx="1807161" cy="461665"/>
          </a:xfrm>
          <a:prstGeom prst="rect">
            <a:avLst/>
          </a:prstGeom>
          <a:noFill/>
        </p:spPr>
        <p:txBody>
          <a:bodyPr wrap="none" rtlCol="0">
            <a:spAutoFit/>
          </a:bodyPr>
          <a:lstStyle/>
          <a:p>
            <a:r>
              <a:rPr lang="es-MX" sz="2400" b="1" dirty="0"/>
              <a:t>Crear cuenta</a:t>
            </a:r>
          </a:p>
        </p:txBody>
      </p:sp>
      <p:cxnSp>
        <p:nvCxnSpPr>
          <p:cNvPr id="4" name="3 Conector recto de flecha"/>
          <p:cNvCxnSpPr>
            <a:endCxn id="2" idx="0"/>
          </p:cNvCxnSpPr>
          <p:nvPr/>
        </p:nvCxnSpPr>
        <p:spPr>
          <a:xfrm>
            <a:off x="3441823" y="4840011"/>
            <a:ext cx="1" cy="905359"/>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087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38243" y="6240767"/>
            <a:ext cx="4987263" cy="461665"/>
          </a:xfrm>
          <a:prstGeom prst="rect">
            <a:avLst/>
          </a:prstGeom>
          <a:noFill/>
        </p:spPr>
        <p:txBody>
          <a:bodyPr wrap="none" rtlCol="0">
            <a:spAutoFit/>
          </a:bodyPr>
          <a:lstStyle/>
          <a:p>
            <a:r>
              <a:rPr lang="es-MX" sz="2400" b="1" dirty="0"/>
              <a:t>El usuario agrega los datos solicitados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92" t="7759" r="13848" b="4310"/>
          <a:stretch/>
        </p:blipFill>
        <p:spPr bwMode="auto">
          <a:xfrm>
            <a:off x="1261249" y="141397"/>
            <a:ext cx="8442348"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75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626016" y="2453480"/>
            <a:ext cx="4948534" cy="461665"/>
          </a:xfrm>
          <a:prstGeom prst="rect">
            <a:avLst/>
          </a:prstGeom>
          <a:noFill/>
        </p:spPr>
        <p:txBody>
          <a:bodyPr wrap="none" rtlCol="0">
            <a:spAutoFit/>
          </a:bodyPr>
          <a:lstStyle/>
          <a:p>
            <a:r>
              <a:rPr lang="es-MX" sz="2400" b="1" dirty="0"/>
              <a:t>Consulta de confirmación del registro</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71" t="13362" r="14818" b="61638"/>
          <a:stretch/>
        </p:blipFill>
        <p:spPr bwMode="auto">
          <a:xfrm>
            <a:off x="1437289" y="425669"/>
            <a:ext cx="931742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447" t="13685" r="14821" b="50977"/>
          <a:stretch/>
        </p:blipFill>
        <p:spPr bwMode="auto">
          <a:xfrm>
            <a:off x="1437289" y="3357563"/>
            <a:ext cx="9333186" cy="258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879754" y="6121590"/>
            <a:ext cx="6426118" cy="461665"/>
          </a:xfrm>
          <a:prstGeom prst="rect">
            <a:avLst/>
          </a:prstGeom>
          <a:noFill/>
        </p:spPr>
        <p:txBody>
          <a:bodyPr wrap="none" rtlCol="0">
            <a:spAutoFit/>
          </a:bodyPr>
          <a:lstStyle/>
          <a:p>
            <a:r>
              <a:rPr lang="es-MX" sz="2400" b="1" dirty="0"/>
              <a:t>Notificación de verificación de correo electrónico</a:t>
            </a:r>
          </a:p>
        </p:txBody>
      </p:sp>
    </p:spTree>
    <p:extLst>
      <p:ext uri="{BB962C8B-B14F-4D97-AF65-F5344CB8AC3E}">
        <p14:creationId xmlns:p14="http://schemas.microsoft.com/office/powerpoint/2010/main" val="306423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536089" y="5443673"/>
            <a:ext cx="7095982" cy="461665"/>
          </a:xfrm>
          <a:prstGeom prst="rect">
            <a:avLst/>
          </a:prstGeom>
          <a:noFill/>
        </p:spPr>
        <p:txBody>
          <a:bodyPr wrap="none" rtlCol="0">
            <a:spAutoFit/>
          </a:bodyPr>
          <a:lstStyle/>
          <a:p>
            <a:r>
              <a:rPr lang="es-MX" sz="2400" b="1" dirty="0"/>
              <a:t>Deberán de colocar su correo electrónico y contraseña</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14" t="16811" r="13364" b="15086"/>
          <a:stretch/>
        </p:blipFill>
        <p:spPr bwMode="auto">
          <a:xfrm>
            <a:off x="1087814" y="283750"/>
            <a:ext cx="9995339" cy="498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536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0" t="30172" r="10214" b="17888"/>
          <a:stretch/>
        </p:blipFill>
        <p:spPr bwMode="auto">
          <a:xfrm>
            <a:off x="861848" y="268004"/>
            <a:ext cx="10468304" cy="379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933514" y="4308660"/>
            <a:ext cx="8324971" cy="461665"/>
          </a:xfrm>
          <a:prstGeom prst="rect">
            <a:avLst/>
          </a:prstGeom>
          <a:noFill/>
        </p:spPr>
        <p:txBody>
          <a:bodyPr wrap="none" rtlCol="0">
            <a:spAutoFit/>
          </a:bodyPr>
          <a:lstStyle/>
          <a:p>
            <a:r>
              <a:rPr lang="es-MX" sz="2400" b="1" dirty="0"/>
              <a:t>Deberán de registrar el documento con el que ingresaron al país</a:t>
            </a:r>
          </a:p>
        </p:txBody>
      </p:sp>
    </p:spTree>
    <p:extLst>
      <p:ext uri="{BB962C8B-B14F-4D97-AF65-F5344CB8AC3E}">
        <p14:creationId xmlns:p14="http://schemas.microsoft.com/office/powerpoint/2010/main" val="1706006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304178" y="5606521"/>
            <a:ext cx="5583644" cy="461665"/>
          </a:xfrm>
          <a:prstGeom prst="rect">
            <a:avLst/>
          </a:prstGeom>
          <a:noFill/>
        </p:spPr>
        <p:txBody>
          <a:bodyPr wrap="none" rtlCol="0">
            <a:spAutoFit/>
          </a:bodyPr>
          <a:lstStyle/>
          <a:p>
            <a:r>
              <a:rPr lang="es-MX" sz="2400" b="1" dirty="0"/>
              <a:t>Deberán dar </a:t>
            </a:r>
            <a:r>
              <a:rPr lang="es-MX" sz="2400" b="1" dirty="0" err="1"/>
              <a:t>click</a:t>
            </a:r>
            <a:r>
              <a:rPr lang="es-MX" sz="2400" b="1" dirty="0"/>
              <a:t> en capturar documento</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9" r="9971" b="30172"/>
          <a:stretch/>
        </p:blipFill>
        <p:spPr bwMode="auto">
          <a:xfrm>
            <a:off x="909144" y="126124"/>
            <a:ext cx="10373711" cy="510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a:stCxn id="5" idx="0"/>
          </p:cNvCxnSpPr>
          <p:nvPr/>
        </p:nvCxnSpPr>
        <p:spPr>
          <a:xfrm flipH="1" flipV="1">
            <a:off x="6095999" y="4445876"/>
            <a:ext cx="1" cy="116064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376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36" r="10335" b="21121"/>
          <a:stretch/>
        </p:blipFill>
        <p:spPr bwMode="auto">
          <a:xfrm>
            <a:off x="1592336" y="110362"/>
            <a:ext cx="9060991"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601488" y="5837353"/>
            <a:ext cx="8974573" cy="461665"/>
          </a:xfrm>
          <a:prstGeom prst="rect">
            <a:avLst/>
          </a:prstGeom>
          <a:noFill/>
        </p:spPr>
        <p:txBody>
          <a:bodyPr wrap="none" rtlCol="0">
            <a:spAutoFit/>
          </a:bodyPr>
          <a:lstStyle/>
          <a:p>
            <a:r>
              <a:rPr lang="es-MX" sz="2400" b="1" dirty="0"/>
              <a:t>Podrán tomar fotografía o cargar una imagen del documento de viaje</a:t>
            </a:r>
          </a:p>
        </p:txBody>
      </p:sp>
    </p:spTree>
    <p:extLst>
      <p:ext uri="{BB962C8B-B14F-4D97-AF65-F5344CB8AC3E}">
        <p14:creationId xmlns:p14="http://schemas.microsoft.com/office/powerpoint/2010/main" val="3552245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180268" y="5610632"/>
            <a:ext cx="1825884" cy="461665"/>
          </a:xfrm>
          <a:prstGeom prst="rect">
            <a:avLst/>
          </a:prstGeom>
          <a:noFill/>
        </p:spPr>
        <p:txBody>
          <a:bodyPr wrap="none" rtlCol="0">
            <a:spAutoFit/>
          </a:bodyPr>
          <a:lstStyle/>
          <a:p>
            <a:r>
              <a:rPr lang="es-MX" sz="2400" b="1" dirty="0"/>
              <a:t>Guardar foto</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94" r="10335" b="30819"/>
          <a:stretch/>
        </p:blipFill>
        <p:spPr bwMode="auto">
          <a:xfrm>
            <a:off x="851324" y="110362"/>
            <a:ext cx="10405243" cy="506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19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2"/>
          </p:nvPr>
        </p:nvSpPr>
        <p:spPr>
          <a:xfrm>
            <a:off x="177411" y="1450446"/>
            <a:ext cx="11804382" cy="5171088"/>
          </a:xfrm>
        </p:spPr>
        <p:txBody>
          <a:bodyPr>
            <a:noAutofit/>
          </a:bodyPr>
          <a:lstStyle/>
          <a:p>
            <a:pPr marL="180000" indent="-216000" algn="just">
              <a:lnSpc>
                <a:spcPct val="100000"/>
              </a:lnSpc>
              <a:spcBef>
                <a:spcPts val="0"/>
              </a:spcBef>
            </a:pPr>
            <a:r>
              <a:rPr lang="es-MX" dirty="0"/>
              <a:t>Artículo 20, 35 y 81 de la Ley de Migración.</a:t>
            </a:r>
          </a:p>
          <a:p>
            <a:pPr marL="180000" indent="-216000" algn="just">
              <a:lnSpc>
                <a:spcPct val="100000"/>
              </a:lnSpc>
              <a:spcBef>
                <a:spcPts val="0"/>
              </a:spcBef>
            </a:pPr>
            <a:endParaRPr lang="es-MX" dirty="0"/>
          </a:p>
          <a:p>
            <a:pPr marL="180000" indent="-216000" algn="just">
              <a:lnSpc>
                <a:spcPct val="100000"/>
              </a:lnSpc>
              <a:spcBef>
                <a:spcPts val="0"/>
              </a:spcBef>
            </a:pPr>
            <a:r>
              <a:rPr lang="es-MX" dirty="0"/>
              <a:t>Artículo 51 y 57 del Reglamento de la Ley de Migración.</a:t>
            </a:r>
          </a:p>
          <a:p>
            <a:pPr marL="180000" indent="-216000" algn="just">
              <a:lnSpc>
                <a:spcPct val="100000"/>
              </a:lnSpc>
              <a:spcBef>
                <a:spcPts val="0"/>
              </a:spcBef>
            </a:pPr>
            <a:endParaRPr lang="es-MX" dirty="0"/>
          </a:p>
          <a:p>
            <a:pPr marL="180000" indent="-216000" algn="just">
              <a:lnSpc>
                <a:spcPct val="100000"/>
              </a:lnSpc>
              <a:spcBef>
                <a:spcPts val="0"/>
              </a:spcBef>
            </a:pPr>
            <a:r>
              <a:rPr lang="es-MX" dirty="0"/>
              <a:t>Artículo 13, 14, 24, 25, 26 y 27 de los Lineamientos para trámites y procedimientos migratorios.</a:t>
            </a:r>
          </a:p>
          <a:p>
            <a:pPr marL="180000" indent="-216000" algn="just">
              <a:lnSpc>
                <a:spcPct val="100000"/>
              </a:lnSpc>
              <a:spcBef>
                <a:spcPts val="0"/>
              </a:spcBef>
            </a:pPr>
            <a:endParaRPr lang="es-MX" dirty="0"/>
          </a:p>
          <a:p>
            <a:pPr marL="180000" indent="-216000" algn="just">
              <a:lnSpc>
                <a:spcPct val="100000"/>
              </a:lnSpc>
              <a:spcBef>
                <a:spcPts val="0"/>
              </a:spcBef>
            </a:pPr>
            <a:r>
              <a:rPr lang="es-MX" dirty="0"/>
              <a:t>Artículo 26 de los Lineamientos para el diseño, elaboración, distribución, asignación, reposición, destrucción, registro, control, guarda y uso de sellos migratorios de control fronterizo de los Estados Unidos Mexicanos por puertos aéreos, marítimos y terrestres.</a:t>
            </a:r>
          </a:p>
        </p:txBody>
      </p:sp>
      <p:sp>
        <p:nvSpPr>
          <p:cNvPr id="4" name="3 Marcador de texto"/>
          <p:cNvSpPr>
            <a:spLocks noGrp="1"/>
          </p:cNvSpPr>
          <p:nvPr>
            <p:ph type="body" sz="quarter" idx="13"/>
          </p:nvPr>
        </p:nvSpPr>
        <p:spPr>
          <a:xfrm>
            <a:off x="341188" y="380357"/>
            <a:ext cx="3646251" cy="970768"/>
          </a:xfrm>
        </p:spPr>
        <p:txBody>
          <a:bodyPr/>
          <a:lstStyle/>
          <a:p>
            <a:r>
              <a:rPr lang="es-MX" dirty="0"/>
              <a:t>Marco Jurídico</a:t>
            </a:r>
          </a:p>
        </p:txBody>
      </p:sp>
    </p:spTree>
    <p:extLst>
      <p:ext uri="{BB962C8B-B14F-4D97-AF65-F5344CB8AC3E}">
        <p14:creationId xmlns:p14="http://schemas.microsoft.com/office/powerpoint/2010/main" val="1921553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824415" y="5671802"/>
            <a:ext cx="4540858" cy="461665"/>
          </a:xfrm>
          <a:prstGeom prst="rect">
            <a:avLst/>
          </a:prstGeom>
          <a:noFill/>
        </p:spPr>
        <p:txBody>
          <a:bodyPr wrap="none" rtlCol="0">
            <a:spAutoFit/>
          </a:bodyPr>
          <a:lstStyle/>
          <a:p>
            <a:r>
              <a:rPr lang="es-MX" sz="2400" b="1" dirty="0"/>
              <a:t>Validación del documento de viaje</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51" t="3448" r="10455" b="26077"/>
          <a:stretch/>
        </p:blipFill>
        <p:spPr bwMode="auto">
          <a:xfrm>
            <a:off x="885496" y="110362"/>
            <a:ext cx="10421007" cy="515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a:stCxn id="3" idx="0"/>
          </p:cNvCxnSpPr>
          <p:nvPr/>
        </p:nvCxnSpPr>
        <p:spPr>
          <a:xfrm flipV="1">
            <a:off x="6094844" y="4445876"/>
            <a:ext cx="3569418" cy="122592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623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013607" y="5734866"/>
            <a:ext cx="4147610" cy="461665"/>
          </a:xfrm>
          <a:prstGeom prst="rect">
            <a:avLst/>
          </a:prstGeom>
          <a:noFill/>
        </p:spPr>
        <p:txBody>
          <a:bodyPr wrap="none" rtlCol="0">
            <a:spAutoFit/>
          </a:bodyPr>
          <a:lstStyle/>
          <a:p>
            <a:r>
              <a:rPr lang="es-MX" sz="2400" b="1" dirty="0"/>
              <a:t>Rellenar los campos solicitados</a:t>
            </a: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206" t="15194" r="10337" b="3125"/>
          <a:stretch/>
        </p:blipFill>
        <p:spPr bwMode="auto">
          <a:xfrm>
            <a:off x="1355852" y="334866"/>
            <a:ext cx="9460688"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14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0" t="20258" r="10577" b="54101"/>
          <a:stretch/>
        </p:blipFill>
        <p:spPr bwMode="auto">
          <a:xfrm>
            <a:off x="885496" y="544157"/>
            <a:ext cx="10421008" cy="187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954" t="19289" r="9954" b="52694"/>
          <a:stretch/>
        </p:blipFill>
        <p:spPr bwMode="auto">
          <a:xfrm>
            <a:off x="889778" y="3689131"/>
            <a:ext cx="10421009" cy="204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3704846" y="2668546"/>
            <a:ext cx="4762009" cy="461665"/>
          </a:xfrm>
          <a:prstGeom prst="rect">
            <a:avLst/>
          </a:prstGeom>
          <a:noFill/>
        </p:spPr>
        <p:txBody>
          <a:bodyPr wrap="none" rtlCol="0">
            <a:spAutoFit/>
          </a:bodyPr>
          <a:lstStyle/>
          <a:p>
            <a:r>
              <a:rPr lang="es-MX" sz="2400" b="1" dirty="0"/>
              <a:t>Consulta de confirmación de datos</a:t>
            </a:r>
          </a:p>
        </p:txBody>
      </p:sp>
      <p:sp>
        <p:nvSpPr>
          <p:cNvPr id="7" name="6 CuadroTexto"/>
          <p:cNvSpPr txBox="1"/>
          <p:nvPr/>
        </p:nvSpPr>
        <p:spPr>
          <a:xfrm>
            <a:off x="3951842" y="5979696"/>
            <a:ext cx="4287136" cy="461665"/>
          </a:xfrm>
          <a:prstGeom prst="rect">
            <a:avLst/>
          </a:prstGeom>
          <a:noFill/>
        </p:spPr>
        <p:txBody>
          <a:bodyPr wrap="none" rtlCol="0">
            <a:spAutoFit/>
          </a:bodyPr>
          <a:lstStyle/>
          <a:p>
            <a:r>
              <a:rPr lang="es-MX" sz="2400" b="1" dirty="0"/>
              <a:t>Notificación de registro correcto</a:t>
            </a:r>
          </a:p>
        </p:txBody>
      </p:sp>
    </p:spTree>
    <p:extLst>
      <p:ext uri="{BB962C8B-B14F-4D97-AF65-F5344CB8AC3E}">
        <p14:creationId xmlns:p14="http://schemas.microsoft.com/office/powerpoint/2010/main" val="343428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9" r="10213"/>
          <a:stretch/>
        </p:blipFill>
        <p:spPr bwMode="auto">
          <a:xfrm>
            <a:off x="2270244" y="141894"/>
            <a:ext cx="7634483"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7 Conector recto de flecha"/>
          <p:cNvCxnSpPr>
            <a:stCxn id="12" idx="0"/>
          </p:cNvCxnSpPr>
          <p:nvPr/>
        </p:nvCxnSpPr>
        <p:spPr>
          <a:xfrm flipH="1" flipV="1">
            <a:off x="3263462" y="5299497"/>
            <a:ext cx="2820676" cy="68019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4125268" y="5979696"/>
            <a:ext cx="3917739" cy="461665"/>
          </a:xfrm>
          <a:prstGeom prst="rect">
            <a:avLst/>
          </a:prstGeom>
          <a:noFill/>
        </p:spPr>
        <p:txBody>
          <a:bodyPr wrap="none" rtlCol="0">
            <a:spAutoFit/>
          </a:bodyPr>
          <a:lstStyle/>
          <a:p>
            <a:r>
              <a:rPr lang="es-MX" sz="2400" b="1" dirty="0"/>
              <a:t>Elección de Generar la FMME</a:t>
            </a:r>
          </a:p>
        </p:txBody>
      </p:sp>
    </p:spTree>
    <p:extLst>
      <p:ext uri="{BB962C8B-B14F-4D97-AF65-F5344CB8AC3E}">
        <p14:creationId xmlns:p14="http://schemas.microsoft.com/office/powerpoint/2010/main" val="1577885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9" r="10697" b="25216"/>
          <a:stretch/>
        </p:blipFill>
        <p:spPr bwMode="auto">
          <a:xfrm>
            <a:off x="961685" y="110362"/>
            <a:ext cx="10279118" cy="547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343738" y="5958272"/>
            <a:ext cx="7740709" cy="830997"/>
          </a:xfrm>
          <a:prstGeom prst="rect">
            <a:avLst/>
          </a:prstGeom>
          <a:noFill/>
        </p:spPr>
        <p:txBody>
          <a:bodyPr wrap="none" rtlCol="0">
            <a:spAutoFit/>
          </a:bodyPr>
          <a:lstStyle/>
          <a:p>
            <a:r>
              <a:rPr lang="es-MX" sz="2400" b="1" dirty="0"/>
              <a:t>El usuario podrá visualizar los registros de entrada al país y </a:t>
            </a:r>
          </a:p>
          <a:p>
            <a:r>
              <a:rPr lang="es-MX" sz="2400" b="1" dirty="0"/>
              <a:t>deberá seleccionar y dar </a:t>
            </a:r>
            <a:r>
              <a:rPr lang="es-MX" sz="2400" b="1" dirty="0" err="1"/>
              <a:t>click</a:t>
            </a:r>
            <a:r>
              <a:rPr lang="es-MX" sz="2400" b="1" dirty="0"/>
              <a:t> para generar su </a:t>
            </a:r>
            <a:r>
              <a:rPr lang="es-MX" sz="2400" b="1" dirty="0" err="1"/>
              <a:t>FMMe</a:t>
            </a:r>
            <a:endParaRPr lang="es-MX" sz="2400" b="1" dirty="0"/>
          </a:p>
        </p:txBody>
      </p:sp>
      <p:cxnSp>
        <p:nvCxnSpPr>
          <p:cNvPr id="5" name="4 Conector recto de flecha"/>
          <p:cNvCxnSpPr>
            <a:stCxn id="4" idx="0"/>
          </p:cNvCxnSpPr>
          <p:nvPr/>
        </p:nvCxnSpPr>
        <p:spPr>
          <a:xfrm flipV="1">
            <a:off x="6214093" y="5139560"/>
            <a:ext cx="3860074" cy="8187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361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36" t="20905" r="10698" b="36207"/>
          <a:stretch/>
        </p:blipFill>
        <p:spPr bwMode="auto">
          <a:xfrm>
            <a:off x="930154" y="1529254"/>
            <a:ext cx="10326414" cy="313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415837" y="5399785"/>
            <a:ext cx="5355505" cy="461665"/>
          </a:xfrm>
          <a:prstGeom prst="rect">
            <a:avLst/>
          </a:prstGeom>
          <a:noFill/>
        </p:spPr>
        <p:txBody>
          <a:bodyPr wrap="none" rtlCol="0">
            <a:spAutoFit/>
          </a:bodyPr>
          <a:lstStyle/>
          <a:p>
            <a:r>
              <a:rPr lang="es-MX" sz="2400" b="1" dirty="0"/>
              <a:t>Generación de </a:t>
            </a:r>
            <a:r>
              <a:rPr lang="es-MX" sz="2400" b="1" dirty="0" err="1"/>
              <a:t>FMMe</a:t>
            </a:r>
            <a:r>
              <a:rPr lang="es-MX" sz="2400" b="1" dirty="0"/>
              <a:t> de manera exitosa</a:t>
            </a:r>
          </a:p>
        </p:txBody>
      </p:sp>
    </p:spTree>
    <p:extLst>
      <p:ext uri="{BB962C8B-B14F-4D97-AF65-F5344CB8AC3E}">
        <p14:creationId xmlns:p14="http://schemas.microsoft.com/office/powerpoint/2010/main" val="2332173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1382012" y="5611420"/>
            <a:ext cx="9405845" cy="461665"/>
          </a:xfrm>
          <a:prstGeom prst="rect">
            <a:avLst/>
          </a:prstGeom>
          <a:noFill/>
        </p:spPr>
        <p:txBody>
          <a:bodyPr wrap="none" rtlCol="0">
            <a:spAutoFit/>
          </a:bodyPr>
          <a:lstStyle/>
          <a:p>
            <a:r>
              <a:rPr lang="es-MX" sz="2400" b="1" dirty="0"/>
              <a:t>El usuario podrá visualizar el registro y la opción de descargo de la FMM </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95" r="15667" b="32327"/>
          <a:stretch/>
        </p:blipFill>
        <p:spPr bwMode="auto">
          <a:xfrm>
            <a:off x="1560786" y="0"/>
            <a:ext cx="9412014" cy="495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de flecha"/>
          <p:cNvCxnSpPr>
            <a:stCxn id="12" idx="0"/>
          </p:cNvCxnSpPr>
          <p:nvPr/>
        </p:nvCxnSpPr>
        <p:spPr>
          <a:xfrm flipV="1">
            <a:off x="6084935" y="4666593"/>
            <a:ext cx="4162651" cy="94482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34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69" t="6897" r="13657"/>
          <a:stretch/>
        </p:blipFill>
        <p:spPr bwMode="auto">
          <a:xfrm>
            <a:off x="1907656" y="110346"/>
            <a:ext cx="826110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999079" y="5942506"/>
            <a:ext cx="4173515" cy="461665"/>
          </a:xfrm>
          <a:prstGeom prst="rect">
            <a:avLst/>
          </a:prstGeom>
          <a:noFill/>
        </p:spPr>
        <p:txBody>
          <a:bodyPr wrap="none" rtlCol="0">
            <a:spAutoFit/>
          </a:bodyPr>
          <a:lstStyle/>
          <a:p>
            <a:r>
              <a:rPr lang="es-MX" sz="2400" b="1" dirty="0"/>
              <a:t>Diseño de la </a:t>
            </a:r>
            <a:r>
              <a:rPr lang="es-MX" sz="2400" b="1" dirty="0" err="1"/>
              <a:t>FMMe</a:t>
            </a:r>
            <a:r>
              <a:rPr lang="es-MX" sz="2400" b="1" dirty="0"/>
              <a:t> a descargar</a:t>
            </a:r>
          </a:p>
        </p:txBody>
      </p:sp>
    </p:spTree>
    <p:extLst>
      <p:ext uri="{BB962C8B-B14F-4D97-AF65-F5344CB8AC3E}">
        <p14:creationId xmlns:p14="http://schemas.microsoft.com/office/powerpoint/2010/main" val="1429939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598193" y="268014"/>
            <a:ext cx="3008196" cy="461665"/>
          </a:xfrm>
          <a:prstGeom prst="rect">
            <a:avLst/>
          </a:prstGeom>
          <a:noFill/>
        </p:spPr>
        <p:txBody>
          <a:bodyPr wrap="none" rtlCol="0">
            <a:spAutoFit/>
          </a:bodyPr>
          <a:lstStyle/>
          <a:p>
            <a:r>
              <a:rPr lang="es-MX" sz="2400" b="1" dirty="0"/>
              <a:t> Validación de la FMM</a:t>
            </a:r>
          </a:p>
        </p:txBody>
      </p:sp>
      <p:pic>
        <p:nvPicPr>
          <p:cNvPr id="1026" name="Picture 2" descr="104c03bf-e0ee-4353-9e6f-5f0607d01199@in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770" y="768907"/>
            <a:ext cx="3177662" cy="56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214" t="57919" r="4883" b="24785"/>
          <a:stretch/>
        </p:blipFill>
        <p:spPr bwMode="auto">
          <a:xfrm>
            <a:off x="2081488" y="1459114"/>
            <a:ext cx="2427752" cy="15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8735" y="3939560"/>
            <a:ext cx="5613556" cy="1938992"/>
          </a:xfrm>
          <a:prstGeom prst="rect">
            <a:avLst/>
          </a:prstGeom>
          <a:noFill/>
        </p:spPr>
        <p:txBody>
          <a:bodyPr wrap="square" rtlCol="0">
            <a:spAutoFit/>
          </a:bodyPr>
          <a:lstStyle/>
          <a:p>
            <a:r>
              <a:rPr lang="es-MX" sz="2400" b="1" dirty="0"/>
              <a:t>Al escanear el sello electrónico de entrada </a:t>
            </a:r>
          </a:p>
          <a:p>
            <a:r>
              <a:rPr lang="es-MX" sz="2400" b="1" dirty="0"/>
              <a:t>(QR), a través de la cámara de un celular</a:t>
            </a:r>
          </a:p>
          <a:p>
            <a:endParaRPr lang="es-MX" sz="2400" b="1" dirty="0"/>
          </a:p>
          <a:p>
            <a:r>
              <a:rPr lang="es-MX" sz="2400" b="1" dirty="0"/>
              <a:t>Se podrá visualizar los datos del registro </a:t>
            </a:r>
          </a:p>
          <a:p>
            <a:r>
              <a:rPr lang="es-MX" sz="2400" b="1" dirty="0"/>
              <a:t>de entrada</a:t>
            </a:r>
          </a:p>
        </p:txBody>
      </p:sp>
      <p:cxnSp>
        <p:nvCxnSpPr>
          <p:cNvPr id="6" name="5 Conector recto de flecha"/>
          <p:cNvCxnSpPr>
            <a:stCxn id="5" idx="0"/>
            <a:endCxn id="1027" idx="2"/>
          </p:cNvCxnSpPr>
          <p:nvPr/>
        </p:nvCxnSpPr>
        <p:spPr>
          <a:xfrm flipH="1" flipV="1">
            <a:off x="3295364" y="3043114"/>
            <a:ext cx="149" cy="89644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V="1">
            <a:off x="5722883" y="4382814"/>
            <a:ext cx="1150887" cy="86710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59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58004" y="423063"/>
            <a:ext cx="4067628" cy="1460294"/>
          </a:xfrm>
        </p:spPr>
        <p:txBody>
          <a:bodyPr anchor="ctr">
            <a:noAutofit/>
          </a:bodyPr>
          <a:lstStyle/>
          <a:p>
            <a:pPr algn="ctr"/>
            <a:r>
              <a:rPr lang="es-ES" sz="4000" b="1" dirty="0">
                <a:latin typeface="Montserrat SemiBold" panose="00000700000000000000"/>
                <a:ea typeface="Montserrat Semi" charset="0"/>
                <a:cs typeface="Montserrat SemiBold" panose="00000700000000000000"/>
              </a:rPr>
              <a:t>Supuestos</a:t>
            </a:r>
            <a:endParaRPr lang="es-MX" sz="4800" b="1" dirty="0">
              <a:latin typeface="Montserrat SemiBold" panose="00000700000000000000"/>
              <a:ea typeface="Montserrat Semi" charset="0"/>
              <a:cs typeface="Montserrat SemiBold" panose="00000700000000000000"/>
            </a:endParaRPr>
          </a:p>
        </p:txBody>
      </p:sp>
      <p:sp>
        <p:nvSpPr>
          <p:cNvPr id="2" name="1 Rectángulo"/>
          <p:cNvSpPr/>
          <p:nvPr/>
        </p:nvSpPr>
        <p:spPr>
          <a:xfrm>
            <a:off x="10145486" y="261256"/>
            <a:ext cx="2017486" cy="754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 Placeholder 3"/>
          <p:cNvSpPr txBox="1"/>
          <p:nvPr/>
        </p:nvSpPr>
        <p:spPr>
          <a:xfrm>
            <a:off x="4644570" y="333835"/>
            <a:ext cx="7547429" cy="627016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691B4F"/>
                </a:solidFill>
                <a:latin typeface="Montserrat SemiBold" panose="00000700000000000000"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rgbClr val="691B4F"/>
                </a:solidFill>
                <a:latin typeface="Montserrat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s-MX" sz="2800" b="1" dirty="0">
              <a:solidFill>
                <a:srgbClr val="BC945A"/>
              </a:solidFill>
              <a:latin typeface="Montserrat SemiBold" panose="00000700000000000000"/>
              <a:ea typeface="Montserrat Semi" charset="0"/>
              <a:cs typeface="Montserrat SemiBold" panose="00000700000000000000"/>
            </a:endParaRPr>
          </a:p>
          <a:p>
            <a:pPr algn="ctr">
              <a:lnSpc>
                <a:spcPct val="100000"/>
              </a:lnSpc>
              <a:spcBef>
                <a:spcPts val="0"/>
              </a:spcBef>
            </a:pPr>
            <a:endParaRPr lang="es-MX" sz="2400" b="1" dirty="0">
              <a:solidFill>
                <a:srgbClr val="BC945A"/>
              </a:solidFill>
              <a:latin typeface="Montserrat SemiBold" panose="00000700000000000000"/>
              <a:ea typeface="Montserrat Semi" charset="0"/>
              <a:cs typeface="Montserrat SemiBold" panose="00000700000000000000"/>
            </a:endParaRPr>
          </a:p>
          <a:p>
            <a:pPr algn="ctr">
              <a:lnSpc>
                <a:spcPct val="100000"/>
              </a:lnSpc>
              <a:spcBef>
                <a:spcPts val="0"/>
              </a:spcBef>
            </a:pPr>
            <a:r>
              <a:rPr lang="es-MX" sz="2800" b="1" dirty="0">
                <a:solidFill>
                  <a:srgbClr val="BC945A"/>
                </a:solidFill>
                <a:latin typeface="Montserrat SemiBold" panose="00000700000000000000"/>
                <a:ea typeface="Montserrat Semi" charset="0"/>
                <a:cs typeface="Montserrat SemiBold" panose="00000700000000000000"/>
              </a:rPr>
              <a:t/>
            </a:r>
            <a:br>
              <a:rPr lang="es-MX" sz="2800" b="1" dirty="0">
                <a:solidFill>
                  <a:srgbClr val="BC945A"/>
                </a:solidFill>
                <a:latin typeface="Montserrat SemiBold" panose="00000700000000000000"/>
                <a:ea typeface="Montserrat Semi" charset="0"/>
                <a:cs typeface="Montserrat SemiBold" panose="00000700000000000000"/>
              </a:rPr>
            </a:br>
            <a:r>
              <a:rPr lang="es-MX" b="1" dirty="0">
                <a:latin typeface="Montserrat SemiBold" panose="00000700000000000000"/>
                <a:ea typeface="Montserrat Semi" charset="0"/>
                <a:cs typeface="Montserrat SemiBold" panose="00000700000000000000"/>
              </a:rPr>
              <a:t/>
            </a:r>
            <a:br>
              <a:rPr lang="es-MX" b="1" dirty="0">
                <a:latin typeface="Montserrat SemiBold" panose="00000700000000000000"/>
                <a:ea typeface="Montserrat Semi" charset="0"/>
                <a:cs typeface="Montserrat SemiBold" panose="00000700000000000000"/>
              </a:rPr>
            </a:br>
            <a:endParaRPr lang="es-MX" sz="1600" b="1" dirty="0">
              <a:latin typeface="Montserrat SemiBold" panose="00000700000000000000"/>
              <a:ea typeface="Montserrat Semi" charset="0"/>
              <a:cs typeface="Montserrat SemiBold" panose="00000700000000000000"/>
            </a:endParaRPr>
          </a:p>
        </p:txBody>
      </p:sp>
      <p:sp>
        <p:nvSpPr>
          <p:cNvPr id="5" name="4 Rectángulo"/>
          <p:cNvSpPr/>
          <p:nvPr/>
        </p:nvSpPr>
        <p:spPr>
          <a:xfrm>
            <a:off x="4325632" y="6737"/>
            <a:ext cx="7837340" cy="6863417"/>
          </a:xfrm>
          <a:prstGeom prst="rect">
            <a:avLst/>
          </a:prstGeom>
        </p:spPr>
        <p:txBody>
          <a:bodyPr wrap="square">
            <a:spAutoFit/>
          </a:bodyPr>
          <a:lstStyle/>
          <a:p>
            <a:pPr marL="342900" indent="-342900" algn="just">
              <a:buFont typeface="Arial" panose="020B0604020202020204" pitchFamily="34" charset="0"/>
              <a:buChar char="•"/>
            </a:pPr>
            <a:r>
              <a:rPr lang="es-ES" sz="2200" dirty="0">
                <a:latin typeface="Montserrat" panose="00000500000000000000" pitchFamily="2" charset="77"/>
              </a:rPr>
              <a:t>Los extranjeros  deberán de generar y descargar su FMM, si fuese necesario.</a:t>
            </a:r>
          </a:p>
          <a:p>
            <a:pPr marL="342900" indent="-342900" algn="just">
              <a:buFont typeface="Arial" panose="020B0604020202020204" pitchFamily="34" charset="0"/>
              <a:buChar char="•"/>
            </a:pPr>
            <a:endParaRPr lang="es-ES" sz="2000" dirty="0">
              <a:latin typeface="Montserrat" panose="00000500000000000000" pitchFamily="2" charset="77"/>
            </a:endParaRPr>
          </a:p>
          <a:p>
            <a:pPr marL="342900" lvl="0" indent="-342900" algn="just">
              <a:buFont typeface="Arial" panose="020B0604020202020204" pitchFamily="34" charset="0"/>
              <a:buChar char="•"/>
            </a:pPr>
            <a:r>
              <a:rPr lang="es-MX" sz="2200" dirty="0">
                <a:latin typeface="Montserrat" panose="00000500000000000000" pitchFamily="2" charset="77"/>
              </a:rPr>
              <a:t>Ingreso de tripulación marítima vía aérea para enrolarse en un barco surto en aguas nacionales.</a:t>
            </a:r>
          </a:p>
          <a:p>
            <a:pPr marL="800100" lvl="1" indent="-342900" algn="just">
              <a:buFont typeface="Arial" panose="020B0604020202020204" pitchFamily="34" charset="0"/>
              <a:buChar char="•"/>
            </a:pPr>
            <a:r>
              <a:rPr lang="es-ES" sz="2200" dirty="0">
                <a:latin typeface="Montserrat" panose="00000500000000000000" pitchFamily="2" charset="77"/>
              </a:rPr>
              <a:t>El personal en los puertos marítimos tendrá que </a:t>
            </a:r>
            <a:r>
              <a:rPr lang="es-MX" sz="2200" dirty="0">
                <a:latin typeface="Montserrat" panose="00000500000000000000" pitchFamily="2" charset="77"/>
              </a:rPr>
              <a:t>verificar el registro de entrada en SIOM</a:t>
            </a:r>
            <a:r>
              <a:rPr lang="es-ES" sz="2200" dirty="0">
                <a:latin typeface="Montserrat" panose="00000500000000000000" pitchFamily="2" charset="77"/>
              </a:rPr>
              <a:t>.</a:t>
            </a:r>
          </a:p>
          <a:p>
            <a:pPr marL="342900" indent="-342900" algn="just">
              <a:buFont typeface="Arial" panose="020B0604020202020204" pitchFamily="34" charset="0"/>
              <a:buChar char="•"/>
            </a:pPr>
            <a:endParaRPr lang="es-ES" sz="2000" dirty="0">
              <a:latin typeface="Montserrat" panose="00000500000000000000" pitchFamily="2" charset="77"/>
            </a:endParaRPr>
          </a:p>
          <a:p>
            <a:pPr marL="342900" indent="-342900" algn="just">
              <a:buFont typeface="Arial" panose="020B0604020202020204" pitchFamily="34" charset="0"/>
              <a:buChar char="•"/>
            </a:pPr>
            <a:r>
              <a:rPr lang="es-ES" sz="2200" dirty="0">
                <a:latin typeface="Montserrat" panose="00000500000000000000" pitchFamily="2" charset="77"/>
              </a:rPr>
              <a:t>Reportes de la UPM</a:t>
            </a:r>
          </a:p>
          <a:p>
            <a:pPr marL="800100" lvl="1" indent="-342900" algn="just">
              <a:buFont typeface="Arial" panose="020B0604020202020204" pitchFamily="34" charset="0"/>
              <a:buChar char="•"/>
            </a:pPr>
            <a:r>
              <a:rPr lang="es-ES" sz="2200" dirty="0">
                <a:latin typeface="Montserrat" panose="00000500000000000000" pitchFamily="2" charset="77"/>
              </a:rPr>
              <a:t>Se deberá de reportar la estadística que  proporciona el SIOM.</a:t>
            </a:r>
          </a:p>
          <a:p>
            <a:pPr lvl="1" algn="just"/>
            <a:endParaRPr lang="es-ES" sz="2000" dirty="0">
              <a:latin typeface="Montserrat" panose="00000500000000000000" pitchFamily="2" charset="77"/>
            </a:endParaRPr>
          </a:p>
          <a:p>
            <a:pPr marL="342900" indent="-342900" algn="just">
              <a:buFont typeface="Arial" panose="020B0604020202020204" pitchFamily="34" charset="0"/>
              <a:buChar char="•"/>
            </a:pPr>
            <a:r>
              <a:rPr lang="es-ES" sz="2200" dirty="0">
                <a:latin typeface="Montserrat" panose="00000500000000000000" pitchFamily="2" charset="77"/>
              </a:rPr>
              <a:t>Registro de FMME para trámites de estancia</a:t>
            </a:r>
          </a:p>
          <a:p>
            <a:pPr marL="800100" lvl="1" indent="-342900" algn="just">
              <a:buFont typeface="Arial" panose="020B0604020202020204" pitchFamily="34" charset="0"/>
              <a:buChar char="•"/>
            </a:pPr>
            <a:r>
              <a:rPr lang="es-ES" sz="2200" dirty="0">
                <a:latin typeface="Montserrat" panose="00000500000000000000" pitchFamily="2" charset="77"/>
              </a:rPr>
              <a:t>El </a:t>
            </a:r>
            <a:r>
              <a:rPr lang="es-MX" sz="2200" dirty="0">
                <a:latin typeface="Montserrat" panose="00000500000000000000" pitchFamily="2" charset="77"/>
              </a:rPr>
              <a:t>personal del área de regulación migratoria para trámites de canje, reposición y cambios de condición, el extranjero debe presentarla de manera física</a:t>
            </a:r>
            <a:r>
              <a:rPr lang="es-ES" sz="2200" dirty="0">
                <a:latin typeface="Montserrat" panose="00000500000000000000" pitchFamily="2" charset="77"/>
              </a:rPr>
              <a:t>.</a:t>
            </a:r>
            <a:endParaRPr lang="es-MX" sz="2200" dirty="0">
              <a:latin typeface="Montserrat" panose="00000500000000000000" pitchFamily="2" charset="77"/>
            </a:endParaRPr>
          </a:p>
          <a:p>
            <a:pPr marL="800100" lvl="1" indent="-342900" algn="just">
              <a:buFont typeface="Arial" panose="020B0604020202020204" pitchFamily="34" charset="0"/>
              <a:buChar char="•"/>
            </a:pPr>
            <a:r>
              <a:rPr lang="es-MX" sz="2200" dirty="0">
                <a:latin typeface="Montserrat" panose="00000500000000000000" pitchFamily="2" charset="77"/>
              </a:rPr>
              <a:t>En los casos de los colombianos que presenten visa para canje se estampara sello migratorio en la </a:t>
            </a:r>
            <a:r>
              <a:rPr lang="es-MX" sz="2200" dirty="0" err="1">
                <a:latin typeface="Montserrat" panose="00000500000000000000" pitchFamily="2" charset="77"/>
              </a:rPr>
              <a:t>FMMe</a:t>
            </a:r>
            <a:r>
              <a:rPr lang="es-MX" sz="2200" dirty="0">
                <a:latin typeface="Montserrat" panose="00000500000000000000" pitchFamily="2" charset="77"/>
              </a:rPr>
              <a:t> que presentan impresa.</a:t>
            </a:r>
            <a:endParaRPr lang="es-ES" sz="2200" dirty="0">
              <a:latin typeface="Montserrat" panose="00000500000000000000"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2"/>
          </p:nvPr>
        </p:nvSpPr>
        <p:spPr>
          <a:xfrm>
            <a:off x="177411" y="866639"/>
            <a:ext cx="11804382" cy="5486385"/>
          </a:xfrm>
        </p:spPr>
        <p:txBody>
          <a:bodyPr>
            <a:noAutofit/>
          </a:bodyPr>
          <a:lstStyle/>
          <a:p>
            <a:pPr marL="180000" indent="-216000" algn="just">
              <a:lnSpc>
                <a:spcPct val="120000"/>
              </a:lnSpc>
              <a:spcBef>
                <a:spcPts val="0"/>
              </a:spcBef>
            </a:pPr>
            <a:r>
              <a:rPr lang="es-MX" dirty="0"/>
              <a:t>CIRCULAR REFERENTE A LOS DOCUMENTOS MIGRATORIOS Y LOS FORMATOS DE SOLICITUD DE TRÁMITE Y ESTADÍSTICOS DEL INSTITUTO NACIONAL DE </a:t>
            </a:r>
            <a:r>
              <a:rPr lang="es-MX" dirty="0" smtClean="0"/>
              <a:t>MIGRACIÓN</a:t>
            </a:r>
          </a:p>
          <a:p>
            <a:pPr marL="180000" indent="-216000" algn="just">
              <a:lnSpc>
                <a:spcPct val="120000"/>
              </a:lnSpc>
              <a:spcBef>
                <a:spcPts val="0"/>
              </a:spcBef>
            </a:pPr>
            <a:endParaRPr lang="es-MX" sz="1600" dirty="0"/>
          </a:p>
          <a:p>
            <a:pPr marL="637200" lvl="1" indent="-216000" algn="just">
              <a:lnSpc>
                <a:spcPct val="120000"/>
              </a:lnSpc>
              <a:spcBef>
                <a:spcPts val="0"/>
              </a:spcBef>
            </a:pPr>
            <a:r>
              <a:rPr lang="es-MX" dirty="0">
                <a:latin typeface="Montserrat" panose="00000500000000000000" pitchFamily="2" charset="77"/>
              </a:rPr>
              <a:t>La Forma migratoria múltiple (FMM) que se da a conocer mediante anexo 1 es el documento migratorio que el Instituto Nacional de Migración puede generar ya sea en formato impreso o electrónico, mismo que permite a los extranjeros acreditar su situación migratoria regular en el país.</a:t>
            </a:r>
          </a:p>
          <a:p>
            <a:pPr marL="637200" lvl="1" indent="-216000" algn="just">
              <a:lnSpc>
                <a:spcPct val="120000"/>
              </a:lnSpc>
              <a:spcBef>
                <a:spcPts val="0"/>
              </a:spcBef>
            </a:pPr>
            <a:r>
              <a:rPr lang="es-MX" dirty="0">
                <a:latin typeface="Montserrat" panose="00000500000000000000" pitchFamily="2" charset="77"/>
              </a:rPr>
              <a:t>La Forma Migratoria Múltiple que el Instituto Nacional de Migración genere en medios electrónicos puede ser impresa por las personas extranjeras, la cual producirá los mismos efectos jurídicos que el formato impreso.</a:t>
            </a:r>
          </a:p>
        </p:txBody>
      </p:sp>
      <p:sp>
        <p:nvSpPr>
          <p:cNvPr id="4" name="3 Marcador de texto"/>
          <p:cNvSpPr>
            <a:spLocks noGrp="1"/>
          </p:cNvSpPr>
          <p:nvPr>
            <p:ph type="body" sz="quarter" idx="13"/>
          </p:nvPr>
        </p:nvSpPr>
        <p:spPr>
          <a:xfrm>
            <a:off x="341188" y="380357"/>
            <a:ext cx="3646251" cy="970768"/>
          </a:xfrm>
        </p:spPr>
        <p:txBody>
          <a:bodyPr/>
          <a:lstStyle/>
          <a:p>
            <a:r>
              <a:rPr lang="es-MX" dirty="0"/>
              <a:t>Marco Jurídico</a:t>
            </a:r>
          </a:p>
        </p:txBody>
      </p:sp>
    </p:spTree>
    <p:extLst>
      <p:ext uri="{BB962C8B-B14F-4D97-AF65-F5344CB8AC3E}">
        <p14:creationId xmlns:p14="http://schemas.microsoft.com/office/powerpoint/2010/main" val="415817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7546" y="6737"/>
            <a:ext cx="11835426" cy="1569660"/>
          </a:xfrm>
          <a:prstGeom prst="rect">
            <a:avLst/>
          </a:prstGeom>
        </p:spPr>
        <p:txBody>
          <a:bodyPr wrap="square">
            <a:spAutoFit/>
          </a:bodyPr>
          <a:lstStyle/>
          <a:p>
            <a:pPr marL="342900" indent="-342900" algn="just">
              <a:buFont typeface="Arial" panose="020B0604020202020204" pitchFamily="34" charset="0"/>
              <a:buChar char="•"/>
            </a:pPr>
            <a:r>
              <a:rPr lang="es-MX" sz="2400" b="1" dirty="0">
                <a:latin typeface="Montserrat" panose="00000500000000000000" pitchFamily="2" charset="77"/>
              </a:rPr>
              <a:t>Interrupción de SIOM</a:t>
            </a:r>
          </a:p>
          <a:p>
            <a:pPr marL="800100" lvl="1" indent="-342900" algn="just">
              <a:buFont typeface="Arial" panose="020B0604020202020204" pitchFamily="34" charset="0"/>
              <a:buChar char="•"/>
            </a:pPr>
            <a:r>
              <a:rPr lang="es-MX" sz="2400" dirty="0">
                <a:latin typeface="Montserrat" panose="00000500000000000000" pitchFamily="2" charset="77"/>
              </a:rPr>
              <a:t>El Instituto Nacional de Migración, cuenta con un sistema denominado ALEP (Sistema de Administración de Listas Electrónicas de Pasajeros y tripulantes), de conformidad con el artículo 46 de la Ley de Migración.</a:t>
            </a:r>
            <a:endParaRPr lang="es-ES" sz="2400" dirty="0">
              <a:latin typeface="Montserrat" panose="00000500000000000000" pitchFamily="2" charset="77"/>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7" t="4362" r="226" b="16842"/>
          <a:stretch/>
        </p:blipFill>
        <p:spPr bwMode="auto">
          <a:xfrm>
            <a:off x="1064526" y="1720298"/>
            <a:ext cx="9372532" cy="41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825"/>
          <a:stretch/>
        </p:blipFill>
        <p:spPr bwMode="auto">
          <a:xfrm rot="16200000">
            <a:off x="-1427853" y="3113436"/>
            <a:ext cx="4071938" cy="99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38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7546" y="6737"/>
            <a:ext cx="11835426" cy="1569660"/>
          </a:xfrm>
          <a:prstGeom prst="rect">
            <a:avLst/>
          </a:prstGeom>
        </p:spPr>
        <p:txBody>
          <a:bodyPr wrap="square">
            <a:spAutoFit/>
          </a:bodyPr>
          <a:lstStyle/>
          <a:p>
            <a:pPr marL="342900" indent="-342900" algn="just">
              <a:buFont typeface="Arial" panose="020B0604020202020204" pitchFamily="34" charset="0"/>
              <a:buChar char="•"/>
            </a:pPr>
            <a:r>
              <a:rPr lang="es-MX" sz="2400" b="1" dirty="0" smtClean="0">
                <a:latin typeface="Montserrat" panose="00000500000000000000" pitchFamily="2" charset="77"/>
              </a:rPr>
              <a:t>Salida sin Filtros Migratorios</a:t>
            </a:r>
            <a:endParaRPr lang="es-MX" sz="2400" b="1" dirty="0">
              <a:latin typeface="Montserrat" panose="00000500000000000000" pitchFamily="2" charset="77"/>
            </a:endParaRPr>
          </a:p>
          <a:p>
            <a:pPr marL="800100" lvl="1" indent="-342900" algn="just">
              <a:buFont typeface="Arial" panose="020B0604020202020204" pitchFamily="34" charset="0"/>
              <a:buChar char="•"/>
            </a:pPr>
            <a:r>
              <a:rPr lang="es-MX" sz="2400" dirty="0">
                <a:latin typeface="Montserrat" panose="00000500000000000000" pitchFamily="2" charset="77"/>
              </a:rPr>
              <a:t>El </a:t>
            </a:r>
            <a:r>
              <a:rPr lang="es-MX" sz="2400" dirty="0" smtClean="0">
                <a:latin typeface="Montserrat" panose="00000500000000000000" pitchFamily="2" charset="77"/>
              </a:rPr>
              <a:t>AFM en las áreas de Atención al Público, verificara y revisara las listas de pasajeros de Salida en el ALEP, con la finalidad de comparar la Declaración General del Vuelo de Salida</a:t>
            </a:r>
            <a:endParaRPr lang="es-ES" sz="2400" dirty="0">
              <a:latin typeface="Montserrat" panose="00000500000000000000" pitchFamily="2" charset="77"/>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45" t="4362" r="9539" b="16842"/>
          <a:stretch/>
        </p:blipFill>
        <p:spPr bwMode="auto">
          <a:xfrm>
            <a:off x="627795" y="1720298"/>
            <a:ext cx="7492621" cy="41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825"/>
          <a:stretch/>
        </p:blipFill>
        <p:spPr bwMode="auto">
          <a:xfrm rot="16200000">
            <a:off x="-1427853" y="3113436"/>
            <a:ext cx="4071938" cy="99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9b01915d-c646-4217-af52-aaa0cacd022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464" y="1576397"/>
            <a:ext cx="3834000" cy="51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Elipse"/>
          <p:cNvSpPr/>
          <p:nvPr/>
        </p:nvSpPr>
        <p:spPr>
          <a:xfrm>
            <a:off x="2920621" y="3544126"/>
            <a:ext cx="777922" cy="52003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Elipse"/>
          <p:cNvSpPr/>
          <p:nvPr/>
        </p:nvSpPr>
        <p:spPr>
          <a:xfrm>
            <a:off x="10920484" y="3129499"/>
            <a:ext cx="777922" cy="52003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36328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7546" y="6737"/>
            <a:ext cx="11835426" cy="461665"/>
          </a:xfrm>
          <a:prstGeom prst="rect">
            <a:avLst/>
          </a:prstGeom>
        </p:spPr>
        <p:txBody>
          <a:bodyPr wrap="square">
            <a:spAutoFit/>
          </a:bodyPr>
          <a:lstStyle/>
          <a:p>
            <a:pPr marL="342900" indent="-342900" algn="just">
              <a:buFont typeface="Arial" panose="020B0604020202020204" pitchFamily="34" charset="0"/>
              <a:buChar char="•"/>
            </a:pPr>
            <a:r>
              <a:rPr lang="es-MX" sz="2400" b="1" dirty="0">
                <a:latin typeface="Montserrat" panose="00000500000000000000" pitchFamily="2" charset="77"/>
              </a:rPr>
              <a:t>Consulta de Flujo Migratorio en SIOM</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892"/>
          <a:stretch/>
        </p:blipFill>
        <p:spPr bwMode="auto">
          <a:xfrm rot="16200000">
            <a:off x="-1434677" y="3106612"/>
            <a:ext cx="4071938" cy="101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67" r="15170"/>
          <a:stretch/>
        </p:blipFill>
        <p:spPr bwMode="auto">
          <a:xfrm>
            <a:off x="1270813" y="468402"/>
            <a:ext cx="7702805"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017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5537" y="237569"/>
            <a:ext cx="12067435" cy="1569660"/>
          </a:xfrm>
          <a:prstGeom prst="rect">
            <a:avLst/>
          </a:prstGeom>
        </p:spPr>
        <p:txBody>
          <a:bodyPr wrap="square">
            <a:spAutoFit/>
          </a:bodyPr>
          <a:lstStyle/>
          <a:p>
            <a:pPr marL="342900" indent="-342900" algn="just">
              <a:buFont typeface="Arial" panose="020B0604020202020204" pitchFamily="34" charset="0"/>
              <a:buChar char="•"/>
            </a:pPr>
            <a:r>
              <a:rPr lang="es-MX" sz="2400" b="1" dirty="0" smtClean="0">
                <a:latin typeface="Montserrat" panose="00000500000000000000" pitchFamily="2" charset="77"/>
              </a:rPr>
              <a:t>Reportes Estadísticos</a:t>
            </a:r>
          </a:p>
          <a:p>
            <a:pPr marL="800100" lvl="1" indent="-342900" algn="just">
              <a:buFont typeface="Arial" panose="020B0604020202020204" pitchFamily="34" charset="0"/>
              <a:buChar char="•"/>
            </a:pPr>
            <a:r>
              <a:rPr lang="es-MX" sz="2400" dirty="0">
                <a:latin typeface="Montserrat" panose="00000500000000000000" pitchFamily="2" charset="77"/>
              </a:rPr>
              <a:t>El </a:t>
            </a:r>
            <a:r>
              <a:rPr lang="es-MX" sz="2400" dirty="0" smtClean="0">
                <a:latin typeface="Montserrat" panose="00000500000000000000" pitchFamily="2" charset="77"/>
              </a:rPr>
              <a:t>personal con permisos para ingresar al Sistema de Integración y Procesamiento de Información Migratoria, ingresara en los a dicho modulo para realizar los reportes de la UPM y de la DIM</a:t>
            </a:r>
            <a:endParaRPr lang="es-MX" sz="2400" b="1" dirty="0">
              <a:latin typeface="Montserrat" panose="00000500000000000000" pitchFamily="2" charset="77"/>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892"/>
          <a:stretch/>
        </p:blipFill>
        <p:spPr bwMode="auto">
          <a:xfrm rot="16200000">
            <a:off x="-1434677" y="3106612"/>
            <a:ext cx="4071938" cy="101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43" t="27161" r="17693" b="23424"/>
          <a:stretch/>
        </p:blipFill>
        <p:spPr bwMode="auto">
          <a:xfrm>
            <a:off x="765852" y="2006219"/>
            <a:ext cx="11254040" cy="45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254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7546" y="6737"/>
            <a:ext cx="11835426" cy="461665"/>
          </a:xfrm>
          <a:prstGeom prst="rect">
            <a:avLst/>
          </a:prstGeom>
        </p:spPr>
        <p:txBody>
          <a:bodyPr wrap="square">
            <a:spAutoFit/>
          </a:bodyPr>
          <a:lstStyle/>
          <a:p>
            <a:pPr marL="342900" indent="-342900" algn="just">
              <a:buFont typeface="Arial" panose="020B0604020202020204" pitchFamily="34" charset="0"/>
              <a:buChar char="•"/>
            </a:pPr>
            <a:r>
              <a:rPr lang="es-MX" sz="2400" b="1" dirty="0">
                <a:latin typeface="Montserrat" panose="00000500000000000000" pitchFamily="2" charset="77"/>
              </a:rPr>
              <a:t>Consulta de Flujo Migratorio Formato Excel</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892"/>
          <a:stretch/>
        </p:blipFill>
        <p:spPr bwMode="auto">
          <a:xfrm rot="16200000">
            <a:off x="-1434677" y="3106612"/>
            <a:ext cx="4071938" cy="101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3" t="22948" r="2134" b="11194"/>
          <a:stretch/>
        </p:blipFill>
        <p:spPr bwMode="auto">
          <a:xfrm>
            <a:off x="-5416" y="1017563"/>
            <a:ext cx="12144136"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61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456840" y="2805385"/>
            <a:ext cx="2393960" cy="1077218"/>
          </a:xfrm>
          <a:prstGeom prst="rect">
            <a:avLst/>
          </a:prstGeom>
          <a:noFill/>
        </p:spPr>
        <p:txBody>
          <a:bodyPr wrap="square" rtlCol="0">
            <a:spAutoFit/>
          </a:bodyPr>
          <a:lstStyle/>
          <a:p>
            <a:pPr algn="ctr"/>
            <a:r>
              <a:rPr lang="es-MX" sz="3200" b="1" dirty="0">
                <a:solidFill>
                  <a:srgbClr val="245C4F"/>
                </a:solidFill>
              </a:rPr>
              <a:t>Tripulante Aéreo</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99" t="14156" r="14866" b="6678"/>
          <a:stretch/>
        </p:blipFill>
        <p:spPr bwMode="auto">
          <a:xfrm>
            <a:off x="325424" y="107058"/>
            <a:ext cx="9085843" cy="5669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redondeado"/>
          <p:cNvSpPr/>
          <p:nvPr/>
        </p:nvSpPr>
        <p:spPr>
          <a:xfrm>
            <a:off x="341190" y="607046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spTree>
    <p:extLst>
      <p:ext uri="{BB962C8B-B14F-4D97-AF65-F5344CB8AC3E}">
        <p14:creationId xmlns:p14="http://schemas.microsoft.com/office/powerpoint/2010/main" val="321621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861744" y="2067223"/>
            <a:ext cx="1989071" cy="2554545"/>
          </a:xfrm>
          <a:prstGeom prst="rect">
            <a:avLst/>
          </a:prstGeom>
          <a:noFill/>
        </p:spPr>
        <p:txBody>
          <a:bodyPr wrap="none" rtlCol="0">
            <a:spAutoFit/>
          </a:bodyPr>
          <a:lstStyle/>
          <a:p>
            <a:pPr algn="ctr"/>
            <a:r>
              <a:rPr lang="es-MX" sz="3200" b="1" dirty="0">
                <a:solidFill>
                  <a:srgbClr val="245C4F"/>
                </a:solidFill>
              </a:rPr>
              <a:t>VISA </a:t>
            </a:r>
          </a:p>
          <a:p>
            <a:pPr algn="ctr"/>
            <a:r>
              <a:rPr lang="es-ES" sz="3200" b="1" dirty="0">
                <a:solidFill>
                  <a:srgbClr val="245C4F"/>
                </a:solidFill>
              </a:rPr>
              <a:t>de</a:t>
            </a:r>
            <a:endParaRPr lang="es-MX" sz="3200" b="1" dirty="0">
              <a:solidFill>
                <a:srgbClr val="245C4F"/>
              </a:solidFill>
            </a:endParaRPr>
          </a:p>
          <a:p>
            <a:pPr algn="ctr"/>
            <a:r>
              <a:rPr lang="es-MX" sz="3200" b="1" dirty="0">
                <a:solidFill>
                  <a:srgbClr val="245C4F"/>
                </a:solidFill>
              </a:rPr>
              <a:t>Residente</a:t>
            </a:r>
          </a:p>
          <a:p>
            <a:pPr algn="ctr"/>
            <a:r>
              <a:rPr lang="es-MX" sz="3200" b="1" dirty="0">
                <a:solidFill>
                  <a:srgbClr val="245C4F"/>
                </a:solidFill>
              </a:rPr>
              <a:t>Temporal</a:t>
            </a:r>
          </a:p>
          <a:p>
            <a:pPr algn="ctr"/>
            <a:r>
              <a:rPr lang="es-MX" sz="3200" b="1" dirty="0">
                <a:solidFill>
                  <a:srgbClr val="245C4F"/>
                </a:solidFill>
              </a:rPr>
              <a:t>Estudiante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46" t="14035" r="14687" b="6250"/>
          <a:stretch/>
        </p:blipFill>
        <p:spPr bwMode="auto">
          <a:xfrm>
            <a:off x="326921" y="107058"/>
            <a:ext cx="9184963"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spTree>
    <p:extLst>
      <p:ext uri="{BB962C8B-B14F-4D97-AF65-F5344CB8AC3E}">
        <p14:creationId xmlns:p14="http://schemas.microsoft.com/office/powerpoint/2010/main" val="300113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922562" y="2067223"/>
            <a:ext cx="1867434" cy="2062103"/>
          </a:xfrm>
          <a:prstGeom prst="rect">
            <a:avLst/>
          </a:prstGeom>
          <a:noFill/>
        </p:spPr>
        <p:txBody>
          <a:bodyPr wrap="none" rtlCol="0">
            <a:spAutoFit/>
          </a:bodyPr>
          <a:lstStyle/>
          <a:p>
            <a:pPr algn="ctr"/>
            <a:r>
              <a:rPr lang="es-MX" sz="3200" b="1" dirty="0">
                <a:solidFill>
                  <a:srgbClr val="245C4F"/>
                </a:solidFill>
              </a:rPr>
              <a:t>VISA </a:t>
            </a:r>
          </a:p>
          <a:p>
            <a:pPr algn="ctr"/>
            <a:r>
              <a:rPr lang="es-ES" sz="3200" b="1" dirty="0">
                <a:solidFill>
                  <a:srgbClr val="245C4F"/>
                </a:solidFill>
              </a:rPr>
              <a:t>de</a:t>
            </a:r>
            <a:endParaRPr lang="es-MX" sz="3200" b="1" dirty="0">
              <a:solidFill>
                <a:srgbClr val="245C4F"/>
              </a:solidFill>
            </a:endParaRPr>
          </a:p>
          <a:p>
            <a:pPr algn="ctr"/>
            <a:r>
              <a:rPr lang="es-MX" sz="3200" b="1" dirty="0">
                <a:solidFill>
                  <a:srgbClr val="245C4F"/>
                </a:solidFill>
              </a:rPr>
              <a:t>Residente</a:t>
            </a:r>
          </a:p>
          <a:p>
            <a:pPr algn="ctr"/>
            <a:r>
              <a:rPr lang="es-MX" sz="3200" b="1" dirty="0">
                <a:solidFill>
                  <a:srgbClr val="245C4F"/>
                </a:solidFill>
              </a:rPr>
              <a:t>Temporal</a:t>
            </a:r>
          </a:p>
        </p:txBody>
      </p:sp>
      <p:sp>
        <p:nvSpPr>
          <p:cNvPr id="5" name="4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48" t="13362" r="18453" b="4741"/>
          <a:stretch/>
        </p:blipFill>
        <p:spPr bwMode="auto">
          <a:xfrm>
            <a:off x="325424" y="107912"/>
            <a:ext cx="8269105" cy="59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020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575136" y="2326535"/>
            <a:ext cx="2270814" cy="2062103"/>
          </a:xfrm>
          <a:prstGeom prst="rect">
            <a:avLst/>
          </a:prstGeom>
          <a:noFill/>
        </p:spPr>
        <p:txBody>
          <a:bodyPr wrap="none" rtlCol="0">
            <a:spAutoFit/>
          </a:bodyPr>
          <a:lstStyle/>
          <a:p>
            <a:pPr algn="ctr"/>
            <a:r>
              <a:rPr lang="es-MX" sz="3200" b="1" dirty="0">
                <a:solidFill>
                  <a:srgbClr val="245C4F"/>
                </a:solidFill>
              </a:rPr>
              <a:t>VISA</a:t>
            </a:r>
          </a:p>
          <a:p>
            <a:pPr algn="ctr"/>
            <a:r>
              <a:rPr lang="es-ES" sz="3200" b="1" dirty="0">
                <a:solidFill>
                  <a:srgbClr val="245C4F"/>
                </a:solidFill>
              </a:rPr>
              <a:t>de</a:t>
            </a:r>
            <a:endParaRPr lang="es-MX" sz="3200" b="1" dirty="0">
              <a:solidFill>
                <a:srgbClr val="245C4F"/>
              </a:solidFill>
            </a:endParaRPr>
          </a:p>
          <a:p>
            <a:pPr algn="ctr"/>
            <a:r>
              <a:rPr lang="es-MX" sz="3200" b="1" dirty="0">
                <a:solidFill>
                  <a:srgbClr val="245C4F"/>
                </a:solidFill>
              </a:rPr>
              <a:t>Residente</a:t>
            </a:r>
          </a:p>
          <a:p>
            <a:pPr algn="ctr"/>
            <a:r>
              <a:rPr lang="es-MX" sz="3200" b="1" dirty="0">
                <a:solidFill>
                  <a:srgbClr val="245C4F"/>
                </a:solidFill>
              </a:rPr>
              <a:t>Permanente</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35" t="9142" r="15038" b="10686"/>
          <a:stretch/>
        </p:blipFill>
        <p:spPr bwMode="auto">
          <a:xfrm>
            <a:off x="325426" y="89168"/>
            <a:ext cx="9114728" cy="5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spTree>
    <p:extLst>
      <p:ext uri="{BB962C8B-B14F-4D97-AF65-F5344CB8AC3E}">
        <p14:creationId xmlns:p14="http://schemas.microsoft.com/office/powerpoint/2010/main" val="3098960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572252" y="2326535"/>
            <a:ext cx="2276585" cy="2062103"/>
          </a:xfrm>
          <a:prstGeom prst="rect">
            <a:avLst/>
          </a:prstGeom>
          <a:noFill/>
        </p:spPr>
        <p:txBody>
          <a:bodyPr wrap="none" rtlCol="0">
            <a:spAutoFit/>
          </a:bodyPr>
          <a:lstStyle/>
          <a:p>
            <a:pPr algn="ctr"/>
            <a:r>
              <a:rPr lang="es-MX" sz="3200" b="1" dirty="0">
                <a:solidFill>
                  <a:srgbClr val="245C4F"/>
                </a:solidFill>
              </a:rPr>
              <a:t>VISA</a:t>
            </a:r>
          </a:p>
          <a:p>
            <a:pPr algn="ctr"/>
            <a:r>
              <a:rPr lang="es-ES" sz="3200" b="1" dirty="0">
                <a:solidFill>
                  <a:srgbClr val="245C4F"/>
                </a:solidFill>
              </a:rPr>
              <a:t>de Visitante</a:t>
            </a:r>
            <a:endParaRPr lang="es-MX" sz="3200" b="1" dirty="0">
              <a:solidFill>
                <a:srgbClr val="245C4F"/>
              </a:solidFill>
            </a:endParaRPr>
          </a:p>
          <a:p>
            <a:pPr algn="ctr"/>
            <a:r>
              <a:rPr lang="es-MX" sz="3200" b="1" dirty="0">
                <a:solidFill>
                  <a:srgbClr val="245C4F"/>
                </a:solidFill>
              </a:rPr>
              <a:t>Con fines de</a:t>
            </a:r>
          </a:p>
          <a:p>
            <a:pPr algn="ctr"/>
            <a:r>
              <a:rPr lang="es-MX" sz="3200" b="1" dirty="0">
                <a:solidFill>
                  <a:srgbClr val="245C4F"/>
                </a:solidFill>
              </a:rPr>
              <a:t>Adopción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47" t="12675" r="18776" b="5643"/>
          <a:stretch/>
        </p:blipFill>
        <p:spPr bwMode="auto">
          <a:xfrm>
            <a:off x="331076" y="110352"/>
            <a:ext cx="8275252" cy="59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redondeado"/>
          <p:cNvSpPr/>
          <p:nvPr/>
        </p:nvSpPr>
        <p:spPr>
          <a:xfrm>
            <a:off x="341190" y="6269632"/>
            <a:ext cx="2320123" cy="463550"/>
          </a:xfrm>
          <a:prstGeom prst="roundRect">
            <a:avLst/>
          </a:prstGeom>
          <a:solidFill>
            <a:srgbClr val="B38E5D"/>
          </a:solidFill>
          <a:ln>
            <a:solidFill>
              <a:srgbClr val="B38E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r>
              <a:rPr lang="es-MX" sz="2000" b="1" dirty="0">
                <a:effectLst/>
                <a:latin typeface="Montserrat ExtraLight" panose="00000300000000000000" pitchFamily="2" charset="0"/>
                <a:ea typeface="Times New Roman"/>
                <a:cs typeface="Times New Roman"/>
              </a:rPr>
              <a:t>Art. </a:t>
            </a:r>
            <a:r>
              <a:rPr lang="es-MX" sz="2000" b="1" dirty="0">
                <a:latin typeface="Montserrat ExtraLight" panose="00000300000000000000" pitchFamily="2" charset="0"/>
                <a:ea typeface="Times New Roman"/>
                <a:cs typeface="Times New Roman"/>
              </a:rPr>
              <a:t>14 LTPM</a:t>
            </a:r>
            <a:endParaRPr lang="es-MX" sz="2000" dirty="0">
              <a:effectLst/>
              <a:latin typeface="Montserrat ExtraLight" panose="00000300000000000000" pitchFamily="2" charset="0"/>
              <a:ea typeface="Times New Roman"/>
              <a:cs typeface="Times New Roman"/>
            </a:endParaRPr>
          </a:p>
        </p:txBody>
      </p:sp>
    </p:spTree>
    <p:extLst>
      <p:ext uri="{BB962C8B-B14F-4D97-AF65-F5344CB8AC3E}">
        <p14:creationId xmlns:p14="http://schemas.microsoft.com/office/powerpoint/2010/main" val="537594004"/>
      </p:ext>
    </p:extLst>
  </p:cSld>
  <p:clrMapOvr>
    <a:masterClrMapping/>
  </p:clrMapOvr>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1F497D"/>
      </a:dk2>
      <a:lt2>
        <a:srgbClr val="EEECE1"/>
      </a:lt2>
      <a:accent1>
        <a:srgbClr val="621132"/>
      </a:accent1>
      <a:accent2>
        <a:srgbClr val="9D2449"/>
      </a:accent2>
      <a:accent3>
        <a:srgbClr val="13322B"/>
      </a:accent3>
      <a:accent4>
        <a:srgbClr val="285C4D"/>
      </a:accent4>
      <a:accent5>
        <a:srgbClr val="4E232E"/>
      </a:accent5>
      <a:accent6>
        <a:srgbClr val="B38E5D"/>
      </a:accent6>
      <a:hlink>
        <a:srgbClr val="56242A"/>
      </a:hlink>
      <a:folHlink>
        <a:srgbClr val="D4C1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18612</TotalTime>
  <Words>1025</Words>
  <Application>Microsoft Office PowerPoint</Application>
  <PresentationFormat>Personalizado</PresentationFormat>
  <Paragraphs>151</Paragraphs>
  <Slides>44</Slides>
  <Notes>0</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Rodriguez Tecuapacho,  Alfonso Damaso</cp:lastModifiedBy>
  <cp:revision>647</cp:revision>
  <dcterms:created xsi:type="dcterms:W3CDTF">2018-12-04T03:27:00Z</dcterms:created>
  <dcterms:modified xsi:type="dcterms:W3CDTF">2022-08-15T21:47:31Z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2058-11.2.0.9281</vt:lpwstr>
  </property>
</Properties>
</file>