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81" r:id="rId5"/>
    <p:sldId id="262" r:id="rId6"/>
    <p:sldId id="282" r:id="rId7"/>
    <p:sldId id="277" r:id="rId8"/>
    <p:sldId id="263" r:id="rId9"/>
    <p:sldId id="283" r:id="rId10"/>
    <p:sldId id="278" r:id="rId11"/>
    <p:sldId id="264" r:id="rId12"/>
    <p:sldId id="279" r:id="rId13"/>
    <p:sldId id="284" r:id="rId14"/>
    <p:sldId id="265" r:id="rId15"/>
    <p:sldId id="285" r:id="rId16"/>
    <p:sldId id="280" r:id="rId17"/>
    <p:sldId id="258" r:id="rId18"/>
    <p:sldId id="266" r:id="rId19"/>
    <p:sldId id="286" r:id="rId20"/>
    <p:sldId id="287" r:id="rId21"/>
    <p:sldId id="267" r:id="rId22"/>
    <p:sldId id="259" r:id="rId23"/>
    <p:sldId id="297" r:id="rId24"/>
    <p:sldId id="288" r:id="rId25"/>
    <p:sldId id="289" r:id="rId26"/>
    <p:sldId id="298" r:id="rId27"/>
    <p:sldId id="268" r:id="rId28"/>
    <p:sldId id="260" r:id="rId29"/>
    <p:sldId id="290" r:id="rId30"/>
    <p:sldId id="291" r:id="rId31"/>
    <p:sldId id="269" r:id="rId32"/>
    <p:sldId id="273" r:id="rId33"/>
    <p:sldId id="292" r:id="rId34"/>
    <p:sldId id="270" r:id="rId35"/>
    <p:sldId id="274" r:id="rId36"/>
    <p:sldId id="293" r:id="rId37"/>
    <p:sldId id="271" r:id="rId38"/>
    <p:sldId id="275" r:id="rId39"/>
    <p:sldId id="294" r:id="rId40"/>
    <p:sldId id="272" r:id="rId41"/>
    <p:sldId id="295" r:id="rId42"/>
    <p:sldId id="296" r:id="rId43"/>
    <p:sldId id="276" r:id="rId4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4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pic>
        <p:nvPicPr>
          <p:cNvPr id="7" name="6 Imagen"/>
          <p:cNvPicPr>
            <a:picLocks noChangeAspect="1"/>
          </p:cNvPicPr>
          <p:nvPr userDrawn="1"/>
        </p:nvPicPr>
        <p:blipFill rotWithShape="1">
          <a:blip r:embed="rId2">
            <a:extLst>
              <a:ext uri="{28A0092B-C50C-407E-A947-70E740481C1C}">
                <a14:useLocalDpi xmlns:a14="http://schemas.microsoft.com/office/drawing/2010/main" val="0"/>
              </a:ext>
            </a:extLst>
          </a:blip>
          <a:srcRect r="898" b="654"/>
          <a:stretch/>
        </p:blipFill>
        <p:spPr>
          <a:xfrm>
            <a:off x="0" y="0"/>
            <a:ext cx="9144000" cy="6949440"/>
          </a:xfrm>
          <a:prstGeom prst="rect">
            <a:avLst/>
          </a:prstGeom>
        </p:spPr>
      </p:pic>
    </p:spTree>
    <p:extLst>
      <p:ext uri="{BB962C8B-B14F-4D97-AF65-F5344CB8AC3E}">
        <p14:creationId xmlns:p14="http://schemas.microsoft.com/office/powerpoint/2010/main" val="126372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81572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9140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418990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407451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2787087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200567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226506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253392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359859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C994B3B9-B18F-4649-959A-B37FC892FF7B}" type="datetimeFigureOut">
              <a:rPr lang="es-MX" smtClean="0"/>
              <a:t>05/02/2019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8CF9D302-7EC3-45F9-A7FA-8A71D84DC56B}" type="slidenum">
              <a:rPr lang="es-MX" smtClean="0"/>
              <a:t>‹Nº›</a:t>
            </a:fld>
            <a:endParaRPr lang="es-MX"/>
          </a:p>
        </p:txBody>
      </p:sp>
    </p:spTree>
    <p:extLst>
      <p:ext uri="{BB962C8B-B14F-4D97-AF65-F5344CB8AC3E}">
        <p14:creationId xmlns:p14="http://schemas.microsoft.com/office/powerpoint/2010/main" val="1425336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8 Imagen"/>
          <p:cNvPicPr>
            <a:picLocks noChangeAspect="1"/>
          </p:cNvPicPr>
          <p:nvPr userDrawn="1"/>
        </p:nvPicPr>
        <p:blipFill rotWithShape="1">
          <a:blip r:embed="rId13">
            <a:extLst>
              <a:ext uri="{28A0092B-C50C-407E-A947-70E740481C1C}">
                <a14:useLocalDpi xmlns:a14="http://schemas.microsoft.com/office/drawing/2010/main" val="0"/>
              </a:ext>
            </a:extLst>
          </a:blip>
          <a:srcRect l="33033" b="71623"/>
          <a:stretch/>
        </p:blipFill>
        <p:spPr>
          <a:xfrm rot="16200000">
            <a:off x="-1410436" y="1410436"/>
            <a:ext cx="3648456" cy="827584"/>
          </a:xfrm>
          <a:prstGeom prst="rect">
            <a:avLst/>
          </a:prstGeom>
        </p:spPr>
      </p:pic>
      <p:pic>
        <p:nvPicPr>
          <p:cNvPr id="10" name="9 Imagen"/>
          <p:cNvPicPr>
            <a:picLocks noChangeAspect="1"/>
          </p:cNvPicPr>
          <p:nvPr userDrawn="1"/>
        </p:nvPicPr>
        <p:blipFill rotWithShape="1">
          <a:blip r:embed="rId13">
            <a:extLst>
              <a:ext uri="{28A0092B-C50C-407E-A947-70E740481C1C}">
                <a14:useLocalDpi xmlns:a14="http://schemas.microsoft.com/office/drawing/2010/main" val="0"/>
              </a:ext>
            </a:extLst>
          </a:blip>
          <a:srcRect l="33034" r="8643" b="71623"/>
          <a:stretch/>
        </p:blipFill>
        <p:spPr>
          <a:xfrm rot="16200000">
            <a:off x="-1121240" y="4837144"/>
            <a:ext cx="3142120" cy="899592"/>
          </a:xfrm>
          <a:prstGeom prst="rect">
            <a:avLst/>
          </a:prstGeom>
        </p:spPr>
      </p:pic>
      <p:pic>
        <p:nvPicPr>
          <p:cNvPr id="11" name="10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56376" y="116632"/>
            <a:ext cx="1043608" cy="582864"/>
          </a:xfrm>
          <a:prstGeom prst="rect">
            <a:avLst/>
          </a:prstGeom>
        </p:spPr>
      </p:pic>
    </p:spTree>
    <p:extLst>
      <p:ext uri="{BB962C8B-B14F-4D97-AF65-F5344CB8AC3E}">
        <p14:creationId xmlns:p14="http://schemas.microsoft.com/office/powerpoint/2010/main" val="222767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4253138"/>
            <a:ext cx="6840760" cy="1323439"/>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40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INFORME DE ACTIVIDADES 2018</a:t>
            </a:r>
            <a:endParaRPr lang="es-MX" sz="40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pic>
        <p:nvPicPr>
          <p:cNvPr id="5" name="4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76" y="1988840"/>
            <a:ext cx="3867875" cy="2160240"/>
          </a:xfrm>
          <a:prstGeom prst="rect">
            <a:avLst/>
          </a:prstGeom>
        </p:spPr>
      </p:pic>
    </p:spTree>
    <p:extLst>
      <p:ext uri="{BB962C8B-B14F-4D97-AF65-F5344CB8AC3E}">
        <p14:creationId xmlns:p14="http://schemas.microsoft.com/office/powerpoint/2010/main" val="19932034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84201" y="836712"/>
            <a:ext cx="7607645" cy="1477328"/>
          </a:xfrm>
          <a:prstGeom prst="rect">
            <a:avLst/>
          </a:prstGeom>
          <a:noFill/>
        </p:spPr>
        <p:txBody>
          <a:bodyPr wrap="square" rtlCol="0">
            <a:spAutoFit/>
          </a:bodyPr>
          <a:lstStyle/>
          <a:p>
            <a:pPr marL="355600" indent="-355600" algn="just">
              <a:buBlip>
                <a:blip r:embed="rId2"/>
              </a:buBlip>
            </a:pPr>
            <a:r>
              <a:rPr lang="es-MX" sz="2400" dirty="0"/>
              <a:t>Participación en la primera reunión de Trabajo de la Comisión de Imagen Urbana de Cancún / Oficinas del CCE.</a:t>
            </a:r>
          </a:p>
          <a:p>
            <a:pPr marL="355600" indent="-355600">
              <a:buBlip>
                <a:blip r:embed="rId2"/>
              </a:buBlip>
            </a:pPr>
            <a:endParaRPr lang="es-MX" dirty="0"/>
          </a:p>
        </p:txBody>
      </p:sp>
      <p:pic>
        <p:nvPicPr>
          <p:cNvPr id="5" name="4 Imagen" descr="C:\Users\AMAV\Downloads\WhatsApp Image 2018-03-27 at 13.15.5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430" y="2204864"/>
            <a:ext cx="3384376" cy="3168352"/>
          </a:xfrm>
          <a:prstGeom prst="rect">
            <a:avLst/>
          </a:prstGeom>
          <a:noFill/>
          <a:ln>
            <a:noFill/>
          </a:ln>
        </p:spPr>
      </p:pic>
      <p:pic>
        <p:nvPicPr>
          <p:cNvPr id="6" name="5 Imagen" descr="C:\Users\AMAV\Downloads\WhatsApp Image 2018-03-27 at 13.15.50(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185842"/>
            <a:ext cx="3791221" cy="3072032"/>
          </a:xfrm>
          <a:prstGeom prst="rect">
            <a:avLst/>
          </a:prstGeom>
          <a:noFill/>
          <a:ln>
            <a:noFill/>
          </a:ln>
        </p:spPr>
      </p:pic>
    </p:spTree>
    <p:extLst>
      <p:ext uri="{BB962C8B-B14F-4D97-AF65-F5344CB8AC3E}">
        <p14:creationId xmlns:p14="http://schemas.microsoft.com/office/powerpoint/2010/main" val="10755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ABRIL</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44008" y="1052736"/>
            <a:ext cx="4104456" cy="1569660"/>
          </a:xfrm>
          <a:prstGeom prst="rect">
            <a:avLst/>
          </a:prstGeom>
          <a:noFill/>
        </p:spPr>
        <p:txBody>
          <a:bodyPr wrap="square" rtlCol="0">
            <a:spAutoFit/>
          </a:bodyPr>
          <a:lstStyle/>
          <a:p>
            <a:pPr marL="285750" indent="-285750" algn="just">
              <a:buBlip>
                <a:blip r:embed="rId2"/>
              </a:buBlip>
            </a:pPr>
            <a:r>
              <a:rPr lang="es-MX" sz="2400" dirty="0"/>
              <a:t>Participación en la 1ra. Junta Directiva del Consejo de Promoción Turística  de Quintana Roo. </a:t>
            </a:r>
          </a:p>
        </p:txBody>
      </p:sp>
      <p:pic>
        <p:nvPicPr>
          <p:cNvPr id="5" name="4 Imagen" descr="C:\Users\AMAV\Downloads\WhatsApp Image 2018-04-04 at 12.25.14(1).jpeg"/>
          <p:cNvPicPr/>
          <p:nvPr/>
        </p:nvPicPr>
        <p:blipFill rotWithShape="1">
          <a:blip r:embed="rId3" cstate="print">
            <a:extLst>
              <a:ext uri="{28A0092B-C50C-407E-A947-70E740481C1C}">
                <a14:useLocalDpi xmlns:a14="http://schemas.microsoft.com/office/drawing/2010/main" val="0"/>
              </a:ext>
            </a:extLst>
          </a:blip>
          <a:srcRect t="11770"/>
          <a:stretch/>
        </p:blipFill>
        <p:spPr bwMode="auto">
          <a:xfrm>
            <a:off x="1176635" y="692696"/>
            <a:ext cx="3467373" cy="2965536"/>
          </a:xfrm>
          <a:prstGeom prst="rect">
            <a:avLst/>
          </a:prstGeom>
          <a:noFill/>
          <a:ln>
            <a:noFill/>
          </a:ln>
        </p:spPr>
      </p:pic>
      <p:sp>
        <p:nvSpPr>
          <p:cNvPr id="7" name="6 CuadroTexto"/>
          <p:cNvSpPr txBox="1"/>
          <p:nvPr/>
        </p:nvSpPr>
        <p:spPr>
          <a:xfrm>
            <a:off x="916288" y="4437112"/>
            <a:ext cx="4248472" cy="1938992"/>
          </a:xfrm>
          <a:prstGeom prst="rect">
            <a:avLst/>
          </a:prstGeom>
          <a:noFill/>
        </p:spPr>
        <p:txBody>
          <a:bodyPr wrap="square" rtlCol="0">
            <a:spAutoFit/>
          </a:bodyPr>
          <a:lstStyle/>
          <a:p>
            <a:pPr marL="285750" indent="-285750" algn="just">
              <a:buBlip>
                <a:blip r:embed="rId2"/>
              </a:buBlip>
            </a:pPr>
            <a:r>
              <a:rPr lang="es-MX" sz="2400" dirty="0"/>
              <a:t>Participación </a:t>
            </a:r>
            <a:r>
              <a:rPr lang="es-MX" sz="2400" dirty="0" smtClean="0"/>
              <a:t>en </a:t>
            </a:r>
            <a:r>
              <a:rPr lang="es-MX" sz="2400" dirty="0"/>
              <a:t>la Segunda Reunión de la Comisión Especializada de </a:t>
            </a:r>
            <a:r>
              <a:rPr lang="es-MX" sz="2400" dirty="0" smtClean="0"/>
              <a:t>SINTRA. Tema: Movilidad </a:t>
            </a:r>
            <a:r>
              <a:rPr lang="es-MX" sz="2400" dirty="0"/>
              <a:t>y Transporte.</a:t>
            </a:r>
          </a:p>
          <a:p>
            <a:pPr algn="just"/>
            <a:endParaRPr lang="es-MX" sz="2400" dirty="0"/>
          </a:p>
        </p:txBody>
      </p:sp>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356992"/>
            <a:ext cx="3354829" cy="3165070"/>
          </a:xfrm>
          <a:prstGeom prst="rect">
            <a:avLst/>
          </a:prstGeom>
          <a:noFill/>
          <a:ln>
            <a:noFill/>
          </a:ln>
        </p:spPr>
      </p:pic>
    </p:spTree>
    <p:extLst>
      <p:ext uri="{BB962C8B-B14F-4D97-AF65-F5344CB8AC3E}">
        <p14:creationId xmlns:p14="http://schemas.microsoft.com/office/powerpoint/2010/main" val="23220519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10669" y="692696"/>
            <a:ext cx="7632848" cy="3539430"/>
          </a:xfrm>
          <a:prstGeom prst="rect">
            <a:avLst/>
          </a:prstGeom>
          <a:noFill/>
        </p:spPr>
        <p:txBody>
          <a:bodyPr wrap="square" rtlCol="0">
            <a:spAutoFit/>
          </a:bodyPr>
          <a:lstStyle/>
          <a:p>
            <a:pPr marL="285750" indent="-285750" algn="just">
              <a:buBlip>
                <a:blip r:embed="rId2"/>
              </a:buBlip>
            </a:pPr>
            <a:r>
              <a:rPr lang="es-MX" sz="2400" dirty="0"/>
              <a:t>Se </a:t>
            </a:r>
            <a:r>
              <a:rPr lang="es-MX" sz="2400" dirty="0" smtClean="0"/>
              <a:t>participó </a:t>
            </a:r>
            <a:r>
              <a:rPr lang="es-MX" sz="2400" dirty="0"/>
              <a:t>en el Tianguis </a:t>
            </a:r>
            <a:r>
              <a:rPr lang="es-MX" sz="2400" dirty="0" smtClean="0"/>
              <a:t>Turístico </a:t>
            </a:r>
            <a:r>
              <a:rPr lang="es-MX" sz="2400" dirty="0"/>
              <a:t>de México celebrado en </a:t>
            </a:r>
            <a:r>
              <a:rPr lang="es-MX" sz="2400" dirty="0" smtClean="0"/>
              <a:t>Mazatlán.</a:t>
            </a:r>
            <a:endParaRPr lang="es-MX" sz="2400" dirty="0"/>
          </a:p>
          <a:p>
            <a:pPr algn="just"/>
            <a:endParaRPr lang="es-MX" sz="1600" dirty="0"/>
          </a:p>
          <a:p>
            <a:pPr marL="285750" indent="-285750" algn="just">
              <a:buBlip>
                <a:blip r:embed="rId2"/>
              </a:buBlip>
            </a:pPr>
            <a:r>
              <a:rPr lang="es-MX" sz="2400" dirty="0" smtClean="0"/>
              <a:t>Participación en </a:t>
            </a:r>
            <a:r>
              <a:rPr lang="es-MX" sz="2400" dirty="0"/>
              <a:t>la Presentación del </a:t>
            </a:r>
            <a:r>
              <a:rPr lang="es-MX" sz="2400" dirty="0" err="1"/>
              <a:t>Guest</a:t>
            </a:r>
            <a:r>
              <a:rPr lang="es-MX" sz="2400" dirty="0"/>
              <a:t> </a:t>
            </a:r>
            <a:r>
              <a:rPr lang="es-MX" sz="2400" dirty="0" err="1"/>
              <a:t>Assist</a:t>
            </a:r>
            <a:r>
              <a:rPr lang="es-MX" sz="2400" dirty="0"/>
              <a:t> </a:t>
            </a:r>
            <a:r>
              <a:rPr lang="es-MX" sz="2400" dirty="0" smtClean="0"/>
              <a:t>celebrado en </a:t>
            </a:r>
            <a:r>
              <a:rPr lang="es-MX" sz="2400" dirty="0"/>
              <a:t>el marco del Tianguis </a:t>
            </a:r>
            <a:r>
              <a:rPr lang="es-MX" sz="2400" dirty="0" smtClean="0"/>
              <a:t>Turístico 2018.</a:t>
            </a:r>
            <a:endParaRPr lang="es-MX" sz="2400" dirty="0"/>
          </a:p>
          <a:p>
            <a:pPr algn="just"/>
            <a:endParaRPr lang="es-MX" sz="1600" dirty="0"/>
          </a:p>
          <a:p>
            <a:pPr marL="285750" indent="-285750" algn="just">
              <a:buBlip>
                <a:blip r:embed="rId2"/>
              </a:buBlip>
            </a:pPr>
            <a:r>
              <a:rPr lang="es-MX" sz="2400" dirty="0" smtClean="0"/>
              <a:t>Se </a:t>
            </a:r>
            <a:r>
              <a:rPr lang="es-MX" sz="2400" dirty="0"/>
              <a:t>participó en la Firma de Convenio de Colaboración SECTUR CDMX y SEDETUR Q. Roo celebrado en el marco del Tianguis Turístico </a:t>
            </a:r>
            <a:r>
              <a:rPr lang="es-MX" sz="2400" dirty="0" smtClean="0"/>
              <a:t>2018.</a:t>
            </a:r>
            <a:endParaRPr lang="es-MX" sz="2400" dirty="0"/>
          </a:p>
          <a:p>
            <a:pPr marL="285750" indent="-285750">
              <a:buBlip>
                <a:blip r:embed="rId2"/>
              </a:buBlip>
            </a:pPr>
            <a:endParaRPr lang="es-MX" sz="2400" dirty="0"/>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572" y="3989466"/>
            <a:ext cx="3637902" cy="2520280"/>
          </a:xfrm>
          <a:prstGeom prst="rect">
            <a:avLst/>
          </a:prstGeom>
          <a:noFill/>
          <a:ln>
            <a:noFill/>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517" y="4012251"/>
            <a:ext cx="3672408" cy="2497495"/>
          </a:xfrm>
          <a:prstGeom prst="rect">
            <a:avLst/>
          </a:prstGeom>
          <a:noFill/>
          <a:ln>
            <a:noFill/>
          </a:ln>
        </p:spPr>
      </p:pic>
    </p:spTree>
    <p:extLst>
      <p:ext uri="{BB962C8B-B14F-4D97-AF65-F5344CB8AC3E}">
        <p14:creationId xmlns:p14="http://schemas.microsoft.com/office/powerpoint/2010/main" val="1598632020"/>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MAYO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692696"/>
            <a:ext cx="7560840" cy="1200329"/>
          </a:xfrm>
          <a:prstGeom prst="rect">
            <a:avLst/>
          </a:prstGeom>
          <a:noFill/>
        </p:spPr>
        <p:txBody>
          <a:bodyPr wrap="square" rtlCol="0">
            <a:spAutoFit/>
          </a:bodyPr>
          <a:lstStyle/>
          <a:p>
            <a:pPr marL="285750" indent="-285750" algn="just">
              <a:buBlip>
                <a:blip r:embed="rId2"/>
              </a:buBlip>
            </a:pPr>
            <a:r>
              <a:rPr lang="es-MX" sz="2400" dirty="0"/>
              <a:t>Participación en la reunión de </a:t>
            </a:r>
            <a:r>
              <a:rPr lang="es-MX" sz="2400" dirty="0" smtClean="0"/>
              <a:t>trabajo entre </a:t>
            </a:r>
            <a:r>
              <a:rPr lang="es-MX" sz="2400" dirty="0" smtClean="0"/>
              <a:t>el Gobierno Municipal </a:t>
            </a:r>
            <a:r>
              <a:rPr lang="es-MX" sz="2400" dirty="0" smtClean="0"/>
              <a:t>de Solidaridad y </a:t>
            </a:r>
            <a:r>
              <a:rPr lang="es-MX" sz="2400" dirty="0"/>
              <a:t>el Cuerpo Consular acreditado en Q. </a:t>
            </a:r>
            <a:r>
              <a:rPr lang="es-MX" sz="2400" dirty="0" smtClean="0"/>
              <a:t>Roo.</a:t>
            </a:r>
            <a:endParaRPr lang="es-MX" sz="2400" dirty="0"/>
          </a:p>
        </p:txBody>
      </p:sp>
      <p:pic>
        <p:nvPicPr>
          <p:cNvPr id="5" name="4 Imagen" descr="C:\Users\AMAV\Downloads\WhatsApp Image 2018-06-05 at 11.19.45.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2348880"/>
            <a:ext cx="4320480" cy="3048143"/>
          </a:xfrm>
          <a:prstGeom prst="rect">
            <a:avLst/>
          </a:prstGeom>
          <a:noFill/>
          <a:ln>
            <a:noFill/>
          </a:ln>
        </p:spPr>
      </p:pic>
      <p:sp>
        <p:nvSpPr>
          <p:cNvPr id="6" name="5 CuadroTexto"/>
          <p:cNvSpPr txBox="1"/>
          <p:nvPr/>
        </p:nvSpPr>
        <p:spPr>
          <a:xfrm>
            <a:off x="1036349" y="5589240"/>
            <a:ext cx="7632848" cy="830997"/>
          </a:xfrm>
          <a:prstGeom prst="rect">
            <a:avLst/>
          </a:prstGeom>
          <a:noFill/>
        </p:spPr>
        <p:txBody>
          <a:bodyPr wrap="square" rtlCol="0">
            <a:spAutoFit/>
          </a:bodyPr>
          <a:lstStyle/>
          <a:p>
            <a:pPr marL="285750" indent="-285750" algn="just">
              <a:buBlip>
                <a:blip r:embed="rId2"/>
              </a:buBlip>
            </a:pPr>
            <a:r>
              <a:rPr lang="es-MX" sz="2400" dirty="0"/>
              <a:t>Participación en la Reunión que se llevó a cabo con los Candidatos a Presidente Municipal convocada por el </a:t>
            </a:r>
            <a:r>
              <a:rPr lang="es-MX" sz="2400" dirty="0" smtClean="0"/>
              <a:t>CCE. </a:t>
            </a:r>
            <a:endParaRPr lang="es-MX" sz="2400" dirty="0"/>
          </a:p>
        </p:txBody>
      </p:sp>
    </p:spTree>
    <p:extLst>
      <p:ext uri="{BB962C8B-B14F-4D97-AF65-F5344CB8AC3E}">
        <p14:creationId xmlns:p14="http://schemas.microsoft.com/office/powerpoint/2010/main" val="2622328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548680"/>
            <a:ext cx="7632848" cy="2693045"/>
          </a:xfrm>
          <a:prstGeom prst="rect">
            <a:avLst/>
          </a:prstGeom>
          <a:noFill/>
        </p:spPr>
        <p:txBody>
          <a:bodyPr wrap="square" rtlCol="0">
            <a:spAutoFit/>
          </a:bodyPr>
          <a:lstStyle/>
          <a:p>
            <a:pPr algn="ctr"/>
            <a:r>
              <a:rPr lang="es-MX" sz="2000" b="1" dirty="0"/>
              <a:t>LOGRO DE </a:t>
            </a:r>
            <a:r>
              <a:rPr lang="es-MX" sz="2000" b="1" dirty="0" smtClean="0"/>
              <a:t>AMAV</a:t>
            </a:r>
          </a:p>
          <a:p>
            <a:pPr algn="ctr"/>
            <a:endParaRPr lang="es-MX" sz="900" dirty="0"/>
          </a:p>
          <a:p>
            <a:pPr algn="just"/>
            <a:r>
              <a:rPr lang="es-MX" sz="2000" dirty="0" smtClean="0"/>
              <a:t> </a:t>
            </a:r>
            <a:r>
              <a:rPr lang="es-MX" sz="2000" dirty="0"/>
              <a:t>La XV Legislatura del Congreso del Estado de </a:t>
            </a:r>
            <a:r>
              <a:rPr lang="es-MX" sz="2000" dirty="0" smtClean="0"/>
              <a:t>Q. </a:t>
            </a:r>
            <a:r>
              <a:rPr lang="es-MX" sz="2000" dirty="0"/>
              <a:t>Roo aprobó modificar la Ley de Hacienda del Municipio de Benito Juárez para exentar a las agencias de viajes del trámite y pago de derechos por la expedición de licencia de funcionamiento municipal para cada una de las mesas de hospitalidad. Iniciativa presentada por el Diputado Eduardo Martínez Arcila, Presidente de la Gran Comisión.</a:t>
            </a:r>
          </a:p>
          <a:p>
            <a:pPr algn="just"/>
            <a:endParaRPr lang="es-MX" sz="2000" dirty="0"/>
          </a:p>
        </p:txBody>
      </p:sp>
      <p:pic>
        <p:nvPicPr>
          <p:cNvPr id="5" name="4 Imagen" descr="C:\Users\AMAV\Downloads\WhatsApp Image 2018-05-22 at 10.53.48.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008" y="3031217"/>
            <a:ext cx="4619226" cy="3646798"/>
          </a:xfrm>
          <a:prstGeom prst="rect">
            <a:avLst/>
          </a:prstGeom>
          <a:noFill/>
          <a:ln>
            <a:noFill/>
          </a:ln>
        </p:spPr>
      </p:pic>
    </p:spTree>
    <p:extLst>
      <p:ext uri="{BB962C8B-B14F-4D97-AF65-F5344CB8AC3E}">
        <p14:creationId xmlns:p14="http://schemas.microsoft.com/office/powerpoint/2010/main" val="910973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692696"/>
            <a:ext cx="7488832" cy="1200329"/>
          </a:xfrm>
          <a:prstGeom prst="rect">
            <a:avLst/>
          </a:prstGeom>
          <a:noFill/>
        </p:spPr>
        <p:txBody>
          <a:bodyPr wrap="square" rtlCol="0">
            <a:spAutoFit/>
          </a:bodyPr>
          <a:lstStyle/>
          <a:p>
            <a:pPr marL="285750" indent="-285750">
              <a:buBlip>
                <a:blip r:embed="rId2"/>
              </a:buBlip>
            </a:pPr>
            <a:r>
              <a:rPr lang="es-MX" sz="2400" dirty="0"/>
              <a:t>Conferencia de Prensa AMAV sobre la aprobación de la Ley de Movilidad.</a:t>
            </a:r>
          </a:p>
          <a:p>
            <a:endParaRPr lang="es-MX" sz="2400" dirty="0"/>
          </a:p>
        </p:txBody>
      </p:sp>
      <p:pic>
        <p:nvPicPr>
          <p:cNvPr id="5" name="4 Imagen" descr="C:\Users\AMAV\Desktop\amav-696x464.jpeg"/>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773844"/>
            <a:ext cx="3960440" cy="2807284"/>
          </a:xfrm>
          <a:prstGeom prst="rect">
            <a:avLst/>
          </a:prstGeom>
          <a:noFill/>
          <a:ln>
            <a:noFill/>
          </a:ln>
        </p:spPr>
      </p:pic>
      <p:sp>
        <p:nvSpPr>
          <p:cNvPr id="6" name="5 CuadroTexto"/>
          <p:cNvSpPr txBox="1"/>
          <p:nvPr/>
        </p:nvSpPr>
        <p:spPr>
          <a:xfrm>
            <a:off x="1259632" y="5157192"/>
            <a:ext cx="7416824" cy="1200329"/>
          </a:xfrm>
          <a:prstGeom prst="rect">
            <a:avLst/>
          </a:prstGeom>
          <a:noFill/>
        </p:spPr>
        <p:txBody>
          <a:bodyPr wrap="square" rtlCol="0">
            <a:spAutoFit/>
          </a:bodyPr>
          <a:lstStyle/>
          <a:p>
            <a:pPr marL="285750" indent="-285750" algn="just">
              <a:buBlip>
                <a:blip r:embed="rId2"/>
              </a:buBlip>
            </a:pPr>
            <a:r>
              <a:rPr lang="es-MX" sz="2400" dirty="0"/>
              <a:t>Reunión de Trabajo con Guillermo </a:t>
            </a:r>
            <a:r>
              <a:rPr lang="es-MX" sz="2400" dirty="0" err="1"/>
              <a:t>Portella</a:t>
            </a:r>
            <a:r>
              <a:rPr lang="es-MX" sz="2400" dirty="0"/>
              <a:t> y Pedro </a:t>
            </a:r>
            <a:r>
              <a:rPr lang="es-MX" sz="2400" dirty="0" err="1"/>
              <a:t>Pueyo</a:t>
            </a:r>
            <a:r>
              <a:rPr lang="es-MX" sz="2400" dirty="0"/>
              <a:t> de Oasis, para los temas de Transporte y Mesas de </a:t>
            </a:r>
            <a:r>
              <a:rPr lang="es-MX" sz="2400" dirty="0" smtClean="0"/>
              <a:t>Hospitalidad.</a:t>
            </a:r>
            <a:endParaRPr lang="es-MX" sz="2400" dirty="0"/>
          </a:p>
        </p:txBody>
      </p:sp>
    </p:spTree>
    <p:extLst>
      <p:ext uri="{BB962C8B-B14F-4D97-AF65-F5344CB8AC3E}">
        <p14:creationId xmlns:p14="http://schemas.microsoft.com/office/powerpoint/2010/main" val="3406161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JUNIO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9592" y="620688"/>
            <a:ext cx="7488832" cy="1200329"/>
          </a:xfrm>
          <a:prstGeom prst="rect">
            <a:avLst/>
          </a:prstGeom>
          <a:noFill/>
        </p:spPr>
        <p:txBody>
          <a:bodyPr wrap="square" rtlCol="0">
            <a:spAutoFit/>
          </a:bodyPr>
          <a:lstStyle/>
          <a:p>
            <a:pPr marL="285750" indent="-285750" algn="just">
              <a:buBlip>
                <a:blip r:embed="rId2"/>
              </a:buBlip>
            </a:pPr>
            <a:r>
              <a:rPr lang="es-MX" sz="2400" dirty="0"/>
              <a:t>Conferencia de Prensa de La Comisión de Imagen Urbana de </a:t>
            </a:r>
            <a:r>
              <a:rPr lang="es-MX" sz="2400" dirty="0" smtClean="0"/>
              <a:t>Cancún.</a:t>
            </a:r>
            <a:endParaRPr lang="es-MX" sz="2400" dirty="0"/>
          </a:p>
          <a:p>
            <a:pPr algn="just"/>
            <a:endParaRPr lang="es-MX" sz="2400" dirty="0"/>
          </a:p>
        </p:txBody>
      </p:sp>
      <p:pic>
        <p:nvPicPr>
          <p:cNvPr id="5" name="4 Imagen"/>
          <p:cNvPicPr/>
          <p:nvPr/>
        </p:nvPicPr>
        <p:blipFill>
          <a:blip r:embed="rId3"/>
          <a:stretch>
            <a:fillRect/>
          </a:stretch>
        </p:blipFill>
        <p:spPr>
          <a:xfrm>
            <a:off x="2267744" y="1700808"/>
            <a:ext cx="4752528" cy="2736304"/>
          </a:xfrm>
          <a:prstGeom prst="rect">
            <a:avLst/>
          </a:prstGeom>
        </p:spPr>
      </p:pic>
      <p:graphicFrame>
        <p:nvGraphicFramePr>
          <p:cNvPr id="11" name="10 Tabla"/>
          <p:cNvGraphicFramePr>
            <a:graphicFrameLocks noGrp="1"/>
          </p:cNvGraphicFramePr>
          <p:nvPr>
            <p:extLst>
              <p:ext uri="{D42A27DB-BD31-4B8C-83A1-F6EECF244321}">
                <p14:modId xmlns:p14="http://schemas.microsoft.com/office/powerpoint/2010/main" val="2437283463"/>
              </p:ext>
            </p:extLst>
          </p:nvPr>
        </p:nvGraphicFramePr>
        <p:xfrm>
          <a:off x="1043608" y="4725144"/>
          <a:ext cx="7776864" cy="1463040"/>
        </p:xfrm>
        <a:graphic>
          <a:graphicData uri="http://schemas.openxmlformats.org/drawingml/2006/table">
            <a:tbl>
              <a:tblPr>
                <a:tableStyleId>{5C22544A-7EE6-4342-B048-85BDC9FD1C3A}</a:tableStyleId>
              </a:tblPr>
              <a:tblGrid>
                <a:gridCol w="7776864"/>
              </a:tblGrid>
              <a:tr h="0">
                <a:tc>
                  <a:txBody>
                    <a:bodyPr/>
                    <a:lstStyle/>
                    <a:p>
                      <a:pPr marL="285750" indent="-285750" algn="just">
                        <a:spcAft>
                          <a:spcPts val="0"/>
                        </a:spcAft>
                        <a:buFontTx/>
                        <a:buBlip>
                          <a:blip r:embed="rId2"/>
                        </a:buBlip>
                      </a:pPr>
                      <a:r>
                        <a:rPr lang="es-MX" sz="2400" dirty="0">
                          <a:effectLst/>
                        </a:rPr>
                        <a:t>Conferencia de los integrantes de la Comisión de Imagen Urbana de Cancún (CIMUC) con el Tema: Sensibilización sobre la importancia de la Imagen Urbana dirigido a Alumnos y Docentes de la   Universidad del Caribe.</a:t>
                      </a:r>
                      <a:endParaRPr lang="es-MX" sz="2400" dirty="0">
                        <a:effectLst/>
                        <a:latin typeface="Calibri"/>
                        <a:ea typeface="Times New Roman"/>
                        <a:cs typeface="Times New Roman"/>
                      </a:endParaRPr>
                    </a:p>
                  </a:txBody>
                  <a:tcPr marL="89535" marR="89535" marT="0" marB="0">
                    <a:solidFill>
                      <a:schemeClr val="bg1"/>
                    </a:solidFill>
                  </a:tcPr>
                </a:tc>
              </a:tr>
            </a:tbl>
          </a:graphicData>
        </a:graphic>
      </p:graphicFrame>
    </p:spTree>
    <p:extLst>
      <p:ext uri="{BB962C8B-B14F-4D97-AF65-F5344CB8AC3E}">
        <p14:creationId xmlns:p14="http://schemas.microsoft.com/office/powerpoint/2010/main" val="3299054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ENERO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1319313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extLst>
              <p:ext uri="{D42A27DB-BD31-4B8C-83A1-F6EECF244321}">
                <p14:modId xmlns:p14="http://schemas.microsoft.com/office/powerpoint/2010/main" val="453965262"/>
              </p:ext>
            </p:extLst>
          </p:nvPr>
        </p:nvGraphicFramePr>
        <p:xfrm>
          <a:off x="939359" y="836712"/>
          <a:ext cx="7402016" cy="670560"/>
        </p:xfrm>
        <a:graphic>
          <a:graphicData uri="http://schemas.openxmlformats.org/drawingml/2006/table">
            <a:tbl>
              <a:tblPr>
                <a:tableStyleId>{5C22544A-7EE6-4342-B048-85BDC9FD1C3A}</a:tableStyleId>
              </a:tblPr>
              <a:tblGrid>
                <a:gridCol w="7402016"/>
              </a:tblGrid>
              <a:tr h="0">
                <a:tc>
                  <a:txBody>
                    <a:bodyPr/>
                    <a:lstStyle/>
                    <a:p>
                      <a:pPr marL="285750" indent="-285750" algn="just">
                        <a:spcAft>
                          <a:spcPts val="0"/>
                        </a:spcAft>
                        <a:buFontTx/>
                        <a:buBlip>
                          <a:blip r:embed="rId2"/>
                        </a:buBlip>
                      </a:pPr>
                      <a:r>
                        <a:rPr lang="es-MX" sz="2200" dirty="0">
                          <a:effectLst/>
                        </a:rPr>
                        <a:t>Se participó en la Segunda Sesión Ordinaria del Honorable Consejo Directivo de la Universidad </a:t>
                      </a:r>
                      <a:r>
                        <a:rPr lang="es-MX" sz="2200" dirty="0" smtClean="0">
                          <a:effectLst/>
                        </a:rPr>
                        <a:t>Tecnológica </a:t>
                      </a:r>
                      <a:r>
                        <a:rPr lang="es-MX" sz="2200" dirty="0">
                          <a:effectLst/>
                        </a:rPr>
                        <a:t>de Cancún.</a:t>
                      </a:r>
                      <a:endParaRPr lang="es-MX" sz="2200" dirty="0">
                        <a:effectLst/>
                        <a:latin typeface="Calibri"/>
                        <a:ea typeface="Times New Roman"/>
                        <a:cs typeface="Times New Roman"/>
                      </a:endParaRPr>
                    </a:p>
                  </a:txBody>
                  <a:tcPr marL="89535" marR="89535" marT="0" marB="0">
                    <a:noFill/>
                  </a:tcPr>
                </a:tc>
              </a:tr>
            </a:tbl>
          </a:graphicData>
        </a:graphic>
      </p:graphicFrame>
      <p:pic>
        <p:nvPicPr>
          <p:cNvPr id="9" name="8 Imagen" descr="C:\Users\AMAV\Downloads\35200379_10156160745815552_463862901829009408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844824"/>
            <a:ext cx="4457214" cy="3403630"/>
          </a:xfrm>
          <a:prstGeom prst="rect">
            <a:avLst/>
          </a:prstGeom>
          <a:noFill/>
          <a:ln>
            <a:noFill/>
          </a:ln>
        </p:spPr>
      </p:pic>
      <p:sp>
        <p:nvSpPr>
          <p:cNvPr id="10" name="9 CuadroTexto"/>
          <p:cNvSpPr txBox="1"/>
          <p:nvPr/>
        </p:nvSpPr>
        <p:spPr>
          <a:xfrm>
            <a:off x="1043608" y="5373216"/>
            <a:ext cx="7488832" cy="1107996"/>
          </a:xfrm>
          <a:prstGeom prst="rect">
            <a:avLst/>
          </a:prstGeom>
          <a:noFill/>
        </p:spPr>
        <p:txBody>
          <a:bodyPr wrap="square" rtlCol="0">
            <a:spAutoFit/>
          </a:bodyPr>
          <a:lstStyle/>
          <a:p>
            <a:pPr marL="285750" indent="-285750" algn="just">
              <a:buBlip>
                <a:blip r:embed="rId2"/>
              </a:buBlip>
            </a:pPr>
            <a:r>
              <a:rPr lang="es-MX" sz="2200" dirty="0"/>
              <a:t>Reunión de Trabajo con el grupo de Jurídicos de Agencias para discutir la Ley de Movilidad publicada el 14 de Junio en el Periódico Oficial del Estado de Q. </a:t>
            </a:r>
            <a:r>
              <a:rPr lang="es-MX" sz="2200" dirty="0" smtClean="0"/>
              <a:t>Roo. </a:t>
            </a:r>
            <a:endParaRPr lang="es-MX" sz="2200" dirty="0"/>
          </a:p>
        </p:txBody>
      </p:sp>
    </p:spTree>
    <p:extLst>
      <p:ext uri="{BB962C8B-B14F-4D97-AF65-F5344CB8AC3E}">
        <p14:creationId xmlns:p14="http://schemas.microsoft.com/office/powerpoint/2010/main" val="414314504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JULIO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40721" y="520949"/>
            <a:ext cx="7128792" cy="1569660"/>
          </a:xfrm>
          <a:prstGeom prst="rect">
            <a:avLst/>
          </a:prstGeom>
          <a:noFill/>
        </p:spPr>
        <p:txBody>
          <a:bodyPr wrap="square" rtlCol="0">
            <a:spAutoFit/>
          </a:bodyPr>
          <a:lstStyle/>
          <a:p>
            <a:pPr marL="285750" indent="-285750" algn="just">
              <a:buBlip>
                <a:blip r:embed="rId2"/>
              </a:buBlip>
            </a:pPr>
            <a:r>
              <a:rPr lang="es-MX" sz="2400" dirty="0"/>
              <a:t>Se llevó a cabo la Gran Fiesta Anual AMAV, con la asistencia de 400 invitados entre agencias de viajes, proveedores, invitados especiales y autoridades.</a:t>
            </a:r>
          </a:p>
          <a:p>
            <a:pPr algn="just"/>
            <a:endParaRPr lang="es-MX" sz="2400"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940579"/>
            <a:ext cx="6264695" cy="4512757"/>
          </a:xfrm>
          <a:prstGeom prst="rect">
            <a:avLst/>
          </a:prstGeom>
          <a:noFill/>
          <a:ln>
            <a:noFill/>
          </a:ln>
        </p:spPr>
      </p:pic>
    </p:spTree>
    <p:extLst>
      <p:ext uri="{BB962C8B-B14F-4D97-AF65-F5344CB8AC3E}">
        <p14:creationId xmlns:p14="http://schemas.microsoft.com/office/powerpoint/2010/main" val="413367460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1196752"/>
            <a:ext cx="7704856" cy="3046988"/>
          </a:xfrm>
          <a:prstGeom prst="rect">
            <a:avLst/>
          </a:prstGeom>
          <a:noFill/>
        </p:spPr>
        <p:txBody>
          <a:bodyPr wrap="square" rtlCol="0">
            <a:spAutoFit/>
          </a:bodyPr>
          <a:lstStyle/>
          <a:p>
            <a:pPr marL="285750" indent="-285750" algn="just">
              <a:buBlip>
                <a:blip r:embed="rId2"/>
              </a:buBlip>
            </a:pPr>
            <a:r>
              <a:rPr lang="es-MX" sz="2400" dirty="0" smtClean="0"/>
              <a:t>Participación de Socios AMAV  a </a:t>
            </a:r>
            <a:r>
              <a:rPr lang="es-MX" sz="2400" dirty="0"/>
              <a:t>la presentación de los resultados y acciones del 2018 de Ciudadanos por la Transparencia, celebrado con un desayuno en el Hotel </a:t>
            </a:r>
            <a:r>
              <a:rPr lang="es-MX" sz="2400" dirty="0" err="1"/>
              <a:t>Four</a:t>
            </a:r>
            <a:r>
              <a:rPr lang="es-MX" sz="2400" dirty="0"/>
              <a:t> Point</a:t>
            </a:r>
            <a:r>
              <a:rPr lang="es-MX" sz="2400" dirty="0" smtClean="0"/>
              <a:t>.</a:t>
            </a:r>
          </a:p>
          <a:p>
            <a:pPr marL="285750" indent="-285750" algn="just">
              <a:buBlip>
                <a:blip r:embed="rId2"/>
              </a:buBlip>
            </a:pPr>
            <a:endParaRPr lang="es-MX" sz="2400" dirty="0"/>
          </a:p>
          <a:p>
            <a:pPr marL="285750" indent="-285750" algn="just">
              <a:buBlip>
                <a:blip r:embed="rId2"/>
              </a:buBlip>
            </a:pPr>
            <a:r>
              <a:rPr lang="es-MX" sz="2400" dirty="0"/>
              <a:t>Reunión Consejo Directivo AMAV y Jurídicos de agencias, para el Tema Ley de </a:t>
            </a:r>
            <a:r>
              <a:rPr lang="es-MX" sz="2400" dirty="0" smtClean="0"/>
              <a:t>Movilidad.</a:t>
            </a:r>
            <a:endParaRPr lang="es-MX" sz="2400" dirty="0"/>
          </a:p>
          <a:p>
            <a:pPr algn="just"/>
            <a:endParaRPr lang="es-MX" sz="2400" dirty="0"/>
          </a:p>
        </p:txBody>
      </p:sp>
    </p:spTree>
    <p:extLst>
      <p:ext uri="{BB962C8B-B14F-4D97-AF65-F5344CB8AC3E}">
        <p14:creationId xmlns:p14="http://schemas.microsoft.com/office/powerpoint/2010/main" val="3971818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908720"/>
            <a:ext cx="7772596" cy="830997"/>
          </a:xfrm>
          <a:prstGeom prst="rect">
            <a:avLst/>
          </a:prstGeom>
          <a:noFill/>
        </p:spPr>
        <p:txBody>
          <a:bodyPr wrap="square" rtlCol="0">
            <a:spAutoFit/>
          </a:bodyPr>
          <a:lstStyle/>
          <a:p>
            <a:pPr marL="285750" indent="-285750" algn="just">
              <a:buBlip>
                <a:blip r:embed="rId2"/>
              </a:buBlip>
            </a:pPr>
            <a:r>
              <a:rPr lang="es-MX" sz="2400" dirty="0" smtClean="0"/>
              <a:t>Participación </a:t>
            </a:r>
            <a:r>
              <a:rPr lang="es-MX" sz="2400" dirty="0"/>
              <a:t>en el Concierto de Gala </a:t>
            </a:r>
            <a:r>
              <a:rPr lang="es-MX" sz="2400" dirty="0" smtClean="0"/>
              <a:t>del </a:t>
            </a:r>
            <a:r>
              <a:rPr lang="es-MX" sz="2400" dirty="0"/>
              <a:t>"90 Aniversario de la Policía Federal" / Hotel Grand Oasis Cancún</a:t>
            </a:r>
            <a:r>
              <a:rPr lang="es-MX" sz="2400" dirty="0" smtClean="0"/>
              <a:t>.</a:t>
            </a:r>
            <a:endParaRPr lang="es-MX" sz="2400"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000" y="2132856"/>
            <a:ext cx="5256584" cy="4032448"/>
          </a:xfrm>
          <a:prstGeom prst="rect">
            <a:avLst/>
          </a:prstGeom>
          <a:noFill/>
          <a:ln>
            <a:noFill/>
          </a:ln>
        </p:spPr>
      </p:pic>
    </p:spTree>
    <p:extLst>
      <p:ext uri="{BB962C8B-B14F-4D97-AF65-F5344CB8AC3E}">
        <p14:creationId xmlns:p14="http://schemas.microsoft.com/office/powerpoint/2010/main" val="9504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548680"/>
            <a:ext cx="7128792" cy="1938992"/>
          </a:xfrm>
          <a:prstGeom prst="rect">
            <a:avLst/>
          </a:prstGeom>
          <a:noFill/>
        </p:spPr>
        <p:txBody>
          <a:bodyPr wrap="square" rtlCol="0">
            <a:spAutoFit/>
          </a:bodyPr>
          <a:lstStyle/>
          <a:p>
            <a:pPr marL="285750" indent="-285750" algn="just">
              <a:buBlip>
                <a:blip r:embed="rId2"/>
              </a:buBlip>
            </a:pPr>
            <a:r>
              <a:rPr lang="es-MX" sz="2400" dirty="0"/>
              <a:t>Participación a la Segunda Sesión Ordinaria de la Junta Directiva del Consejo de Promoción Turística de Quintana Roo. </a:t>
            </a:r>
          </a:p>
          <a:p>
            <a:pPr algn="just"/>
            <a:endParaRPr lang="es-MX" sz="2400" dirty="0"/>
          </a:p>
          <a:p>
            <a:pPr marL="285750" indent="-285750" algn="just">
              <a:buBlip>
                <a:blip r:embed="rId2"/>
              </a:buBlip>
            </a:pPr>
            <a:endParaRPr lang="es-MX" sz="2400" dirty="0"/>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1795424" y="1844824"/>
            <a:ext cx="6160952" cy="4419320"/>
          </a:xfrm>
          <a:prstGeom prst="rect">
            <a:avLst/>
          </a:prstGeom>
          <a:noFill/>
          <a:ln>
            <a:noFill/>
          </a:ln>
        </p:spPr>
      </p:pic>
    </p:spTree>
    <p:extLst>
      <p:ext uri="{BB962C8B-B14F-4D97-AF65-F5344CB8AC3E}">
        <p14:creationId xmlns:p14="http://schemas.microsoft.com/office/powerpoint/2010/main" val="20657883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99592" y="1124744"/>
            <a:ext cx="7848872" cy="1569660"/>
          </a:xfrm>
          <a:prstGeom prst="rect">
            <a:avLst/>
          </a:prstGeom>
        </p:spPr>
        <p:txBody>
          <a:bodyPr wrap="square">
            <a:spAutoFit/>
          </a:bodyPr>
          <a:lstStyle/>
          <a:p>
            <a:pPr marL="342900" indent="-342900" algn="just">
              <a:buBlip>
                <a:blip r:embed="rId2"/>
              </a:buBlip>
            </a:pPr>
            <a:r>
              <a:rPr lang="es-MX" sz="2400" dirty="0"/>
              <a:t>Participación al Taller de Gestión Integral de Manejo de Crisis presentado por la SECTUR (Secretaría de Turismo Federal) y el CPTM (Consejo de Promoción Turística de México). Lugar Hotel Presidente Intercontinental Cancún.</a:t>
            </a:r>
          </a:p>
        </p:txBody>
      </p:sp>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t="27664" b="5247"/>
          <a:stretch/>
        </p:blipFill>
        <p:spPr>
          <a:xfrm>
            <a:off x="1067914" y="2996952"/>
            <a:ext cx="7704857" cy="3141852"/>
          </a:xfrm>
          <a:prstGeom prst="rect">
            <a:avLst/>
          </a:prstGeom>
        </p:spPr>
      </p:pic>
    </p:spTree>
    <p:extLst>
      <p:ext uri="{BB962C8B-B14F-4D97-AF65-F5344CB8AC3E}">
        <p14:creationId xmlns:p14="http://schemas.microsoft.com/office/powerpoint/2010/main" val="316019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AGOSTO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860032" y="836712"/>
            <a:ext cx="4095469" cy="2462213"/>
          </a:xfrm>
          <a:prstGeom prst="rect">
            <a:avLst/>
          </a:prstGeom>
          <a:noFill/>
        </p:spPr>
        <p:txBody>
          <a:bodyPr wrap="square" rtlCol="0">
            <a:spAutoFit/>
          </a:bodyPr>
          <a:lstStyle/>
          <a:p>
            <a:pPr marL="285750" indent="-285750" algn="just">
              <a:buBlip>
                <a:blip r:embed="rId2"/>
              </a:buBlip>
            </a:pPr>
            <a:r>
              <a:rPr lang="es-MX" sz="2200" dirty="0"/>
              <a:t>Reunión </a:t>
            </a:r>
            <a:r>
              <a:rPr lang="es-MX" sz="2200" dirty="0" smtClean="0"/>
              <a:t>del Consejo </a:t>
            </a:r>
            <a:r>
              <a:rPr lang="es-MX" sz="2200" dirty="0"/>
              <a:t>Directivo AMAV y Diputados Federales Electos Adriana </a:t>
            </a:r>
            <a:r>
              <a:rPr lang="es-MX" sz="2200" dirty="0" err="1"/>
              <a:t>Teissier</a:t>
            </a:r>
            <a:r>
              <a:rPr lang="es-MX" sz="2200" dirty="0"/>
              <a:t> y Jesús Pool </a:t>
            </a:r>
            <a:r>
              <a:rPr lang="es-MX" sz="2200" dirty="0" err="1"/>
              <a:t>Moo</a:t>
            </a:r>
            <a:r>
              <a:rPr lang="es-MX" sz="2200" dirty="0"/>
              <a:t>, para presentarle la Propuesta de Ley Federal del Autotransporte </a:t>
            </a:r>
            <a:r>
              <a:rPr lang="es-MX" sz="2200" dirty="0" smtClean="0"/>
              <a:t>Turístico.</a:t>
            </a:r>
            <a:endParaRPr lang="es-MX" sz="2200" dirty="0"/>
          </a:p>
          <a:p>
            <a:pPr algn="just"/>
            <a:endParaRPr lang="es-MX" sz="2200" dirty="0"/>
          </a:p>
        </p:txBody>
      </p:sp>
      <p:pic>
        <p:nvPicPr>
          <p:cNvPr id="5" name="4 Imagen"/>
          <p:cNvPicPr/>
          <p:nvPr/>
        </p:nvPicPr>
        <p:blipFill>
          <a:blip r:embed="rId3"/>
          <a:stretch>
            <a:fillRect/>
          </a:stretch>
        </p:blipFill>
        <p:spPr>
          <a:xfrm>
            <a:off x="1043608" y="966008"/>
            <a:ext cx="3921125" cy="2205355"/>
          </a:xfrm>
          <a:prstGeom prst="rect">
            <a:avLst/>
          </a:prstGeom>
        </p:spPr>
      </p:pic>
      <p:sp>
        <p:nvSpPr>
          <p:cNvPr id="6" name="5 CuadroTexto"/>
          <p:cNvSpPr txBox="1"/>
          <p:nvPr/>
        </p:nvSpPr>
        <p:spPr>
          <a:xfrm>
            <a:off x="899592" y="4077072"/>
            <a:ext cx="4248472" cy="1446550"/>
          </a:xfrm>
          <a:prstGeom prst="rect">
            <a:avLst/>
          </a:prstGeom>
          <a:noFill/>
        </p:spPr>
        <p:txBody>
          <a:bodyPr wrap="square" rtlCol="0">
            <a:spAutoFit/>
          </a:bodyPr>
          <a:lstStyle/>
          <a:p>
            <a:pPr marL="285750" indent="-285750" algn="just">
              <a:buBlip>
                <a:blip r:embed="rId2"/>
              </a:buBlip>
            </a:pPr>
            <a:r>
              <a:rPr lang="es-MX" sz="2200" dirty="0"/>
              <a:t>Participación a la Cuarta Sesión Ordinaria del Observatorio de Compromisos y Políticas </a:t>
            </a:r>
            <a:r>
              <a:rPr lang="es-MX" sz="2200" dirty="0" smtClean="0"/>
              <a:t>Públicas.</a:t>
            </a:r>
            <a:endParaRPr lang="es-MX" sz="2200" dirty="0"/>
          </a:p>
        </p:txBody>
      </p:sp>
      <p:pic>
        <p:nvPicPr>
          <p:cNvPr id="7" name="6 Imagen" descr="C:\Users\AMAV\Downloads\WhatsApp Image 2018-08-10 at 11.44.57.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458039"/>
            <a:ext cx="3564396" cy="2684615"/>
          </a:xfrm>
          <a:prstGeom prst="rect">
            <a:avLst/>
          </a:prstGeom>
          <a:noFill/>
          <a:ln>
            <a:noFill/>
          </a:ln>
        </p:spPr>
      </p:pic>
    </p:spTree>
    <p:extLst>
      <p:ext uri="{BB962C8B-B14F-4D97-AF65-F5344CB8AC3E}">
        <p14:creationId xmlns:p14="http://schemas.microsoft.com/office/powerpoint/2010/main" val="1573871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764704"/>
            <a:ext cx="7812528" cy="1938992"/>
          </a:xfrm>
          <a:prstGeom prst="rect">
            <a:avLst/>
          </a:prstGeom>
          <a:noFill/>
        </p:spPr>
        <p:txBody>
          <a:bodyPr wrap="square" rtlCol="0">
            <a:spAutoFit/>
          </a:bodyPr>
          <a:lstStyle/>
          <a:p>
            <a:pPr marL="285750" indent="-285750" algn="just">
              <a:buBlip>
                <a:blip r:embed="rId2"/>
              </a:buBlip>
            </a:pPr>
            <a:r>
              <a:rPr lang="es-MX" sz="2400" dirty="0"/>
              <a:t>Presentación del CPTQ  (Consejo de Promoción Turística de Q. Roo) y su equipo acerca de las actividades del CPTQ, Estrategias de Promoción y Marketing, presupuestos ejercidos y aprobados. Se contó con una participación muy nutrida de Socios AMAV. </a:t>
            </a:r>
          </a:p>
        </p:txBody>
      </p:sp>
      <p:pic>
        <p:nvPicPr>
          <p:cNvPr id="3074" name="Imagen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308" y="3128415"/>
            <a:ext cx="3960440" cy="2981798"/>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4" descr="WhatsApp Image 2018-08-23 at 12.25.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140968"/>
            <a:ext cx="3947338" cy="29566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877557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1000" fill="hold"/>
                                        <p:tgtEl>
                                          <p:spTgt spid="3074"/>
                                        </p:tgtEl>
                                        <p:attrNameLst>
                                          <p:attrName>ppt_w</p:attrName>
                                        </p:attrNameLst>
                                      </p:cBhvr>
                                      <p:tavLst>
                                        <p:tav tm="0">
                                          <p:val>
                                            <p:fltVal val="0"/>
                                          </p:val>
                                        </p:tav>
                                        <p:tav tm="100000">
                                          <p:val>
                                            <p:strVal val="#ppt_w"/>
                                          </p:val>
                                        </p:tav>
                                      </p:tavLst>
                                    </p:anim>
                                    <p:anim calcmode="lin" valueType="num">
                                      <p:cBhvr>
                                        <p:cTn id="15" dur="1000" fill="hold"/>
                                        <p:tgtEl>
                                          <p:spTgt spid="3074"/>
                                        </p:tgtEl>
                                        <p:attrNameLst>
                                          <p:attrName>ppt_h</p:attrName>
                                        </p:attrNameLst>
                                      </p:cBhvr>
                                      <p:tavLst>
                                        <p:tav tm="0">
                                          <p:val>
                                            <p:fltVal val="0"/>
                                          </p:val>
                                        </p:tav>
                                        <p:tav tm="100000">
                                          <p:val>
                                            <p:strVal val="#ppt_h"/>
                                          </p:val>
                                        </p:tav>
                                      </p:tavLst>
                                    </p:anim>
                                    <p:anim calcmode="lin" valueType="num">
                                      <p:cBhvr>
                                        <p:cTn id="16" dur="1000" fill="hold"/>
                                        <p:tgtEl>
                                          <p:spTgt spid="3074"/>
                                        </p:tgtEl>
                                        <p:attrNameLst>
                                          <p:attrName>style.rotation</p:attrName>
                                        </p:attrNameLst>
                                      </p:cBhvr>
                                      <p:tavLst>
                                        <p:tav tm="0">
                                          <p:val>
                                            <p:fltVal val="90"/>
                                          </p:val>
                                        </p:tav>
                                        <p:tav tm="100000">
                                          <p:val>
                                            <p:fltVal val="0"/>
                                          </p:val>
                                        </p:tav>
                                      </p:tavLst>
                                    </p:anim>
                                    <p:animEffect transition="in" filter="fade">
                                      <p:cBhvr>
                                        <p:cTn id="17" dur="1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073"/>
                                        </p:tgtEl>
                                        <p:attrNameLst>
                                          <p:attrName>style.visibility</p:attrName>
                                        </p:attrNameLst>
                                      </p:cBhvr>
                                      <p:to>
                                        <p:strVal val="visible"/>
                                      </p:to>
                                    </p:set>
                                    <p:anim calcmode="lin" valueType="num">
                                      <p:cBhvr>
                                        <p:cTn id="22" dur="1000" fill="hold"/>
                                        <p:tgtEl>
                                          <p:spTgt spid="3073"/>
                                        </p:tgtEl>
                                        <p:attrNameLst>
                                          <p:attrName>ppt_w</p:attrName>
                                        </p:attrNameLst>
                                      </p:cBhvr>
                                      <p:tavLst>
                                        <p:tav tm="0">
                                          <p:val>
                                            <p:fltVal val="0"/>
                                          </p:val>
                                        </p:tav>
                                        <p:tav tm="100000">
                                          <p:val>
                                            <p:strVal val="#ppt_w"/>
                                          </p:val>
                                        </p:tav>
                                      </p:tavLst>
                                    </p:anim>
                                    <p:anim calcmode="lin" valueType="num">
                                      <p:cBhvr>
                                        <p:cTn id="23" dur="1000" fill="hold"/>
                                        <p:tgtEl>
                                          <p:spTgt spid="3073"/>
                                        </p:tgtEl>
                                        <p:attrNameLst>
                                          <p:attrName>ppt_h</p:attrName>
                                        </p:attrNameLst>
                                      </p:cBhvr>
                                      <p:tavLst>
                                        <p:tav tm="0">
                                          <p:val>
                                            <p:fltVal val="0"/>
                                          </p:val>
                                        </p:tav>
                                        <p:tav tm="100000">
                                          <p:val>
                                            <p:strVal val="#ppt_h"/>
                                          </p:val>
                                        </p:tav>
                                      </p:tavLst>
                                    </p:anim>
                                    <p:anim calcmode="lin" valueType="num">
                                      <p:cBhvr>
                                        <p:cTn id="24" dur="1000" fill="hold"/>
                                        <p:tgtEl>
                                          <p:spTgt spid="3073"/>
                                        </p:tgtEl>
                                        <p:attrNameLst>
                                          <p:attrName>style.rotation</p:attrName>
                                        </p:attrNameLst>
                                      </p:cBhvr>
                                      <p:tavLst>
                                        <p:tav tm="0">
                                          <p:val>
                                            <p:fltVal val="90"/>
                                          </p:val>
                                        </p:tav>
                                        <p:tav tm="100000">
                                          <p:val>
                                            <p:fltVal val="0"/>
                                          </p:val>
                                        </p:tav>
                                      </p:tavLst>
                                    </p:anim>
                                    <p:animEffect transition="in" filter="fade">
                                      <p:cBhvr>
                                        <p:cTn id="25" dur="10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663079"/>
            <a:ext cx="6408712" cy="1107996"/>
          </a:xfrm>
          <a:prstGeom prst="rect">
            <a:avLst/>
          </a:prstGeom>
          <a:noFill/>
        </p:spPr>
        <p:txBody>
          <a:bodyPr wrap="square" rtlCol="0">
            <a:spAutoFit/>
          </a:bodyPr>
          <a:lstStyle/>
          <a:p>
            <a:pPr marL="452438" indent="-452438" algn="just">
              <a:buBlip>
                <a:blip r:embed="rId2"/>
              </a:buBlip>
            </a:pPr>
            <a:r>
              <a:rPr lang="es-MX" sz="2400" dirty="0"/>
              <a:t>Se participó en la Reunión de la Mesa de Seguridad y Justicia de Cancún e Isla Mujeres.</a:t>
            </a:r>
          </a:p>
          <a:p>
            <a:pPr marL="452438" indent="-452438"/>
            <a:endParaRPr lang="es-MX" dirty="0"/>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647964"/>
            <a:ext cx="6192688" cy="2266940"/>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3 CuadroTexto"/>
          <p:cNvSpPr txBox="1"/>
          <p:nvPr/>
        </p:nvSpPr>
        <p:spPr>
          <a:xfrm>
            <a:off x="1115616" y="4350713"/>
            <a:ext cx="7437758" cy="2215991"/>
          </a:xfrm>
          <a:prstGeom prst="rect">
            <a:avLst/>
          </a:prstGeom>
          <a:noFill/>
        </p:spPr>
        <p:txBody>
          <a:bodyPr wrap="square" rtlCol="0">
            <a:spAutoFit/>
          </a:bodyPr>
          <a:lstStyle/>
          <a:p>
            <a:pPr marL="452438" indent="-452438">
              <a:buBlip>
                <a:blip r:embed="rId2"/>
              </a:buBlip>
            </a:pPr>
            <a:r>
              <a:rPr lang="es-MX" sz="2400" dirty="0" smtClean="0"/>
              <a:t>Reunión </a:t>
            </a:r>
            <a:r>
              <a:rPr lang="es-MX" sz="2400" dirty="0"/>
              <a:t>con Oscar Cadena para tratar el tema del Autotransporte Federal.</a:t>
            </a:r>
          </a:p>
          <a:p>
            <a:endParaRPr lang="es-MX" sz="2400" dirty="0"/>
          </a:p>
          <a:p>
            <a:pPr marL="449263" indent="-449263">
              <a:buBlip>
                <a:blip r:embed="rId2"/>
              </a:buBlip>
            </a:pPr>
            <a:r>
              <a:rPr lang="es-MX" sz="2400" dirty="0" smtClean="0"/>
              <a:t>Reunión-Comida </a:t>
            </a:r>
            <a:r>
              <a:rPr lang="es-MX" sz="2400" dirty="0"/>
              <a:t>con Eduardo Mariscal para tratar el tema de las Mesas de Hospitalidad.</a:t>
            </a:r>
            <a:endParaRPr lang="es-MX" sz="2400" dirty="0" smtClean="0"/>
          </a:p>
          <a:p>
            <a:pPr marL="342900" indent="-342900">
              <a:buBlip>
                <a:blip r:embed="rId2"/>
              </a:buBlip>
            </a:pPr>
            <a:endParaRPr lang="es-MX" dirty="0"/>
          </a:p>
        </p:txBody>
      </p:sp>
    </p:spTree>
    <p:extLst>
      <p:ext uri="{BB962C8B-B14F-4D97-AF65-F5344CB8AC3E}">
        <p14:creationId xmlns:p14="http://schemas.microsoft.com/office/powerpoint/2010/main" val="5613584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495588" y="980728"/>
            <a:ext cx="3468899" cy="2123658"/>
          </a:xfrm>
          <a:prstGeom prst="rect">
            <a:avLst/>
          </a:prstGeom>
        </p:spPr>
        <p:txBody>
          <a:bodyPr wrap="square">
            <a:spAutoFit/>
          </a:bodyPr>
          <a:lstStyle/>
          <a:p>
            <a:pPr marL="342900" indent="-342900" algn="just">
              <a:buBlip>
                <a:blip r:embed="rId2"/>
              </a:buBlip>
            </a:pPr>
            <a:r>
              <a:rPr lang="es-MX" sz="2200" dirty="0"/>
              <a:t>Participación en la reunión de Seguridad, con la asistencia de la </a:t>
            </a:r>
            <a:r>
              <a:rPr lang="es-MX" sz="2200" dirty="0" smtClean="0"/>
              <a:t>Policía </a:t>
            </a:r>
            <a:r>
              <a:rPr lang="es-MX" sz="2200" dirty="0"/>
              <a:t>Federal, Estatal, Municipal y </a:t>
            </a:r>
            <a:r>
              <a:rPr lang="es-MX" sz="2200" dirty="0" smtClean="0"/>
              <a:t>Cónsules </a:t>
            </a:r>
            <a:r>
              <a:rPr lang="es-MX" sz="2200" dirty="0"/>
              <a:t>acreditados del Estado. </a:t>
            </a:r>
          </a:p>
        </p:txBody>
      </p:sp>
      <p:pic>
        <p:nvPicPr>
          <p:cNvPr id="5" name="4 Imagen" descr="C:\Users\AMAV\Desktop\WhatsApp Image 2018-08-24 at 10.43.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620688"/>
            <a:ext cx="4316730" cy="3049905"/>
          </a:xfrm>
          <a:prstGeom prst="rect">
            <a:avLst/>
          </a:prstGeom>
          <a:noFill/>
          <a:ln>
            <a:noFill/>
          </a:ln>
        </p:spPr>
      </p:pic>
      <p:sp>
        <p:nvSpPr>
          <p:cNvPr id="6" name="5 Rectángulo"/>
          <p:cNvSpPr/>
          <p:nvPr/>
        </p:nvSpPr>
        <p:spPr>
          <a:xfrm>
            <a:off x="971600" y="4365104"/>
            <a:ext cx="3176976" cy="2123658"/>
          </a:xfrm>
          <a:prstGeom prst="rect">
            <a:avLst/>
          </a:prstGeom>
        </p:spPr>
        <p:txBody>
          <a:bodyPr wrap="square">
            <a:spAutoFit/>
          </a:bodyPr>
          <a:lstStyle/>
          <a:p>
            <a:pPr marL="285750" indent="-285750" algn="just">
              <a:buBlip>
                <a:blip r:embed="rId2"/>
              </a:buBlip>
            </a:pPr>
            <a:r>
              <a:rPr lang="es-MX" sz="2200" dirty="0"/>
              <a:t>Se asistió al Coctel de Bienvenida </a:t>
            </a:r>
            <a:r>
              <a:rPr lang="es-MX" sz="2200" dirty="0" smtClean="0"/>
              <a:t>de </a:t>
            </a:r>
            <a:r>
              <a:rPr lang="es-MX" sz="2200" dirty="0" err="1" smtClean="0"/>
              <a:t>Courtney</a:t>
            </a:r>
            <a:r>
              <a:rPr lang="es-MX" sz="2200" dirty="0" smtClean="0"/>
              <a:t> </a:t>
            </a:r>
            <a:r>
              <a:rPr lang="es-MX" sz="2200" dirty="0" err="1" smtClean="0"/>
              <a:t>Beale</a:t>
            </a:r>
            <a:r>
              <a:rPr lang="es-MX" sz="2200" dirty="0" smtClean="0"/>
              <a:t>, Cónsul General </a:t>
            </a:r>
            <a:r>
              <a:rPr lang="es-MX" sz="2200" dirty="0"/>
              <a:t>de los Estados Unidos en Mérida.</a:t>
            </a:r>
          </a:p>
          <a:p>
            <a:pPr algn="just"/>
            <a:r>
              <a:rPr lang="es-MX" sz="2200" dirty="0"/>
              <a:t> </a:t>
            </a:r>
          </a:p>
        </p:txBody>
      </p:sp>
      <p:pic>
        <p:nvPicPr>
          <p:cNvPr id="7" name="6 Imagen" descr="C:\Users\AMAV\Desktop\WhatsApp Image 2018-08-31 at 00.58.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3999268"/>
            <a:ext cx="4438015" cy="2470150"/>
          </a:xfrm>
          <a:prstGeom prst="rect">
            <a:avLst/>
          </a:prstGeom>
          <a:noFill/>
          <a:ln>
            <a:noFill/>
          </a:ln>
        </p:spPr>
      </p:pic>
    </p:spTree>
    <p:extLst>
      <p:ext uri="{BB962C8B-B14F-4D97-AF65-F5344CB8AC3E}">
        <p14:creationId xmlns:p14="http://schemas.microsoft.com/office/powerpoint/2010/main" val="35373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3092767"/>
            <a:ext cx="720080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SEPTIEMBRE</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17668521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76056" y="908720"/>
            <a:ext cx="3917034" cy="2123658"/>
          </a:xfrm>
          <a:prstGeom prst="rect">
            <a:avLst/>
          </a:prstGeom>
          <a:noFill/>
        </p:spPr>
        <p:txBody>
          <a:bodyPr wrap="square" rtlCol="0">
            <a:spAutoFit/>
          </a:bodyPr>
          <a:lstStyle/>
          <a:p>
            <a:pPr marL="342900" indent="-342900" algn="just">
              <a:buBlip>
                <a:blip r:embed="rId2"/>
              </a:buBlip>
            </a:pPr>
            <a:r>
              <a:rPr lang="es-MX" sz="2200" dirty="0"/>
              <a:t>Participación en el evento del 4to. FORO de Transparencia en Cancún TRANSFORMAR 2018 </a:t>
            </a:r>
            <a:r>
              <a:rPr lang="es-MX" sz="2200" i="1" dirty="0"/>
              <a:t>“Sin información no hay transformación”.</a:t>
            </a:r>
            <a:r>
              <a:rPr lang="es-MX" sz="2200" dirty="0"/>
              <a:t> </a:t>
            </a: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896" y="590946"/>
            <a:ext cx="4126160" cy="2982070"/>
          </a:xfrm>
          <a:prstGeom prst="rect">
            <a:avLst/>
          </a:prstGeom>
          <a:noFill/>
          <a:ln>
            <a:noFill/>
          </a:ln>
        </p:spPr>
      </p:pic>
      <p:sp>
        <p:nvSpPr>
          <p:cNvPr id="6" name="5 Rectángulo"/>
          <p:cNvSpPr/>
          <p:nvPr/>
        </p:nvSpPr>
        <p:spPr>
          <a:xfrm>
            <a:off x="935364" y="4003030"/>
            <a:ext cx="4025549" cy="1938992"/>
          </a:xfrm>
          <a:prstGeom prst="rect">
            <a:avLst/>
          </a:prstGeom>
        </p:spPr>
        <p:txBody>
          <a:bodyPr wrap="square">
            <a:spAutoFit/>
          </a:bodyPr>
          <a:lstStyle/>
          <a:p>
            <a:pPr marL="285750" indent="-285750" algn="just">
              <a:buBlip>
                <a:blip r:embed="rId2"/>
              </a:buBlip>
            </a:pPr>
            <a:r>
              <a:rPr lang="es-MX" sz="2400" dirty="0"/>
              <a:t>Se participó en el Segundo Informe de Gobierno del CP. Carlos </a:t>
            </a:r>
            <a:r>
              <a:rPr lang="es-MX" sz="2400" dirty="0" smtClean="0"/>
              <a:t>Joaquín </a:t>
            </a:r>
            <a:r>
              <a:rPr lang="es-MX" sz="2400" dirty="0"/>
              <a:t>González, llevado a cabo en la Ciudad de Chetumal.</a:t>
            </a:r>
          </a:p>
        </p:txBody>
      </p:sp>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5445" y="3844012"/>
            <a:ext cx="4017645" cy="2626360"/>
          </a:xfrm>
          <a:prstGeom prst="rect">
            <a:avLst/>
          </a:prstGeom>
          <a:noFill/>
          <a:ln>
            <a:noFill/>
          </a:ln>
        </p:spPr>
      </p:pic>
    </p:spTree>
    <p:extLst>
      <p:ext uri="{BB962C8B-B14F-4D97-AF65-F5344CB8AC3E}">
        <p14:creationId xmlns:p14="http://schemas.microsoft.com/office/powerpoint/2010/main" val="39908333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536778" y="1340768"/>
            <a:ext cx="4320480" cy="1938992"/>
          </a:xfrm>
          <a:prstGeom prst="rect">
            <a:avLst/>
          </a:prstGeom>
        </p:spPr>
        <p:txBody>
          <a:bodyPr wrap="square">
            <a:spAutoFit/>
          </a:bodyPr>
          <a:lstStyle/>
          <a:p>
            <a:pPr marL="285750" indent="-285750" algn="just">
              <a:buBlip>
                <a:blip r:embed="rId2"/>
              </a:buBlip>
            </a:pPr>
            <a:r>
              <a:rPr lang="es-MX" sz="2400" dirty="0"/>
              <a:t>Se a</a:t>
            </a:r>
            <a:r>
              <a:rPr lang="es-MX" sz="2400" dirty="0" smtClean="0"/>
              <a:t>sistió </a:t>
            </a:r>
            <a:r>
              <a:rPr lang="es-MX" sz="2400" dirty="0"/>
              <a:t>a la </a:t>
            </a:r>
            <a:r>
              <a:rPr lang="es-MX" sz="2400" dirty="0" smtClean="0"/>
              <a:t>Inauguración </a:t>
            </a:r>
            <a:r>
              <a:rPr lang="es-MX" sz="2400" dirty="0"/>
              <a:t>del 2º. Cancún </a:t>
            </a:r>
            <a:r>
              <a:rPr lang="es-MX" sz="2400" dirty="0" err="1"/>
              <a:t>Travel</a:t>
            </a:r>
            <a:r>
              <a:rPr lang="es-MX" sz="2400" dirty="0"/>
              <a:t> </a:t>
            </a:r>
            <a:r>
              <a:rPr lang="es-MX" sz="2400" dirty="0" err="1"/>
              <a:t>Forum</a:t>
            </a:r>
            <a:r>
              <a:rPr lang="es-MX" sz="2400" dirty="0"/>
              <a:t> </a:t>
            </a:r>
            <a:r>
              <a:rPr lang="es-MX" sz="2400" dirty="0" smtClean="0"/>
              <a:t>4.0 </a:t>
            </a:r>
            <a:r>
              <a:rPr lang="es-MX" sz="2400" dirty="0"/>
              <a:t>de Ciudad de </a:t>
            </a:r>
            <a:r>
              <a:rPr lang="es-MX" sz="2400" dirty="0" smtClean="0"/>
              <a:t>la </a:t>
            </a:r>
            <a:r>
              <a:rPr lang="es-MX" sz="2400" dirty="0"/>
              <a:t>Alegría celebrado en el Hotel </a:t>
            </a:r>
            <a:r>
              <a:rPr lang="es-MX" sz="2400" dirty="0" err="1"/>
              <a:t>Iberostar</a:t>
            </a:r>
            <a:r>
              <a:rPr lang="es-MX" sz="2400" dirty="0"/>
              <a:t> Cancún.</a:t>
            </a: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51118"/>
            <a:ext cx="3255760" cy="3820388"/>
          </a:xfrm>
          <a:prstGeom prst="rect">
            <a:avLst/>
          </a:prstGeom>
          <a:noFill/>
          <a:ln>
            <a:noFill/>
          </a:ln>
        </p:spPr>
      </p:pic>
      <p:sp>
        <p:nvSpPr>
          <p:cNvPr id="6" name="5 CuadroTexto"/>
          <p:cNvSpPr txBox="1"/>
          <p:nvPr/>
        </p:nvSpPr>
        <p:spPr>
          <a:xfrm>
            <a:off x="945103" y="4509120"/>
            <a:ext cx="7912155" cy="1938992"/>
          </a:xfrm>
          <a:prstGeom prst="rect">
            <a:avLst/>
          </a:prstGeom>
          <a:noFill/>
        </p:spPr>
        <p:txBody>
          <a:bodyPr wrap="square" rtlCol="0">
            <a:spAutoFit/>
          </a:bodyPr>
          <a:lstStyle/>
          <a:p>
            <a:pPr marL="285750" indent="-285750" algn="just">
              <a:buBlip>
                <a:blip r:embed="rId2"/>
              </a:buBlip>
            </a:pPr>
            <a:r>
              <a:rPr lang="es-MX" sz="2400" dirty="0"/>
              <a:t>Se participó en la Sesión Pública y Solemne de Toma de Protesta </a:t>
            </a:r>
            <a:r>
              <a:rPr lang="es-MX" sz="2400" dirty="0" smtClean="0"/>
              <a:t>de Juan </a:t>
            </a:r>
            <a:r>
              <a:rPr lang="es-MX" sz="2400" dirty="0"/>
              <a:t>L. Carrillo </a:t>
            </a:r>
            <a:r>
              <a:rPr lang="es-MX" sz="2400" dirty="0" err="1"/>
              <a:t>Soberanis</a:t>
            </a:r>
            <a:r>
              <a:rPr lang="es-MX" sz="2400" dirty="0"/>
              <a:t>, Presidente Municipal de H. Ayuntamiento Isla </a:t>
            </a:r>
            <a:r>
              <a:rPr lang="es-MX" sz="2400" dirty="0" smtClean="0"/>
              <a:t>Mujeres</a:t>
            </a:r>
            <a:r>
              <a:rPr lang="es-MX" sz="2400" dirty="0"/>
              <a:t> </a:t>
            </a:r>
            <a:r>
              <a:rPr lang="es-MX" sz="2400" dirty="0" smtClean="0"/>
              <a:t>y </a:t>
            </a:r>
            <a:r>
              <a:rPr lang="es-MX" sz="2400" dirty="0"/>
              <a:t>de Laura E. </a:t>
            </a:r>
            <a:r>
              <a:rPr lang="es-MX" sz="2400" dirty="0" err="1"/>
              <a:t>Beristain</a:t>
            </a:r>
            <a:r>
              <a:rPr lang="es-MX" sz="2400" dirty="0"/>
              <a:t> Navarrete, Presidenta Municipal de H. Ayuntamiento de Solidaridad</a:t>
            </a:r>
            <a:r>
              <a:rPr lang="es-MX" sz="2400" dirty="0" smtClean="0"/>
              <a:t>.</a:t>
            </a:r>
          </a:p>
        </p:txBody>
      </p:sp>
    </p:spTree>
    <p:extLst>
      <p:ext uri="{BB962C8B-B14F-4D97-AF65-F5344CB8AC3E}">
        <p14:creationId xmlns:p14="http://schemas.microsoft.com/office/powerpoint/2010/main" val="385664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2948751"/>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OCTUBRE</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17668521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51916" y="836712"/>
            <a:ext cx="7704856" cy="1200329"/>
          </a:xfrm>
          <a:prstGeom prst="rect">
            <a:avLst/>
          </a:prstGeom>
          <a:noFill/>
        </p:spPr>
        <p:txBody>
          <a:bodyPr wrap="square" rtlCol="0">
            <a:spAutoFit/>
          </a:bodyPr>
          <a:lstStyle/>
          <a:p>
            <a:pPr marL="285750" indent="-285750" algn="just">
              <a:buBlip>
                <a:blip r:embed="rId2"/>
              </a:buBlip>
            </a:pPr>
            <a:r>
              <a:rPr lang="es-MX" sz="2400" dirty="0"/>
              <a:t>Reunión de trabajo </a:t>
            </a:r>
            <a:r>
              <a:rPr lang="es-MX" sz="2400" dirty="0" smtClean="0"/>
              <a:t>del Consejo Directivo AMAV </a:t>
            </a:r>
            <a:r>
              <a:rPr lang="es-MX" sz="2400" dirty="0"/>
              <a:t>y Miembros Aliados </a:t>
            </a:r>
            <a:r>
              <a:rPr lang="es-MX" sz="2400" dirty="0" smtClean="0"/>
              <a:t>para </a:t>
            </a:r>
            <a:r>
              <a:rPr lang="es-MX" sz="2400" dirty="0"/>
              <a:t>buscar acciones concretas para Reposicionar y Dignificar </a:t>
            </a:r>
            <a:r>
              <a:rPr lang="es-MX" sz="2400" dirty="0" smtClean="0"/>
              <a:t>Chichén Itzá.</a:t>
            </a:r>
            <a:endParaRPr lang="es-MX" sz="2400"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7972" y="2037040"/>
            <a:ext cx="3564508" cy="4488303"/>
          </a:xfrm>
          <a:prstGeom prst="rect">
            <a:avLst/>
          </a:prstGeom>
          <a:noFill/>
        </p:spPr>
      </p:pic>
      <p:sp>
        <p:nvSpPr>
          <p:cNvPr id="2" name="1 Rectángulo"/>
          <p:cNvSpPr/>
          <p:nvPr/>
        </p:nvSpPr>
        <p:spPr>
          <a:xfrm>
            <a:off x="851916" y="3311695"/>
            <a:ext cx="4244280" cy="1938992"/>
          </a:xfrm>
          <a:prstGeom prst="rect">
            <a:avLst/>
          </a:prstGeom>
        </p:spPr>
        <p:txBody>
          <a:bodyPr wrap="square">
            <a:spAutoFit/>
          </a:bodyPr>
          <a:lstStyle/>
          <a:p>
            <a:pPr marL="285750" indent="-285750" algn="just">
              <a:buBlip>
                <a:blip r:embed="rId2"/>
              </a:buBlip>
            </a:pPr>
            <a:r>
              <a:rPr lang="es-MX" sz="2400" dirty="0"/>
              <a:t>Participación en la Ceremonia oficial de Inauguración y Corte de Listón del Cancún </a:t>
            </a:r>
            <a:r>
              <a:rPr lang="es-MX" sz="2400" dirty="0" err="1"/>
              <a:t>Travel</a:t>
            </a:r>
            <a:r>
              <a:rPr lang="es-MX" sz="2400" dirty="0"/>
              <a:t> </a:t>
            </a:r>
            <a:r>
              <a:rPr lang="es-MX" sz="2400" dirty="0" err="1"/>
              <a:t>Mart</a:t>
            </a:r>
            <a:r>
              <a:rPr lang="es-MX" sz="2400" dirty="0"/>
              <a:t> </a:t>
            </a:r>
            <a:r>
              <a:rPr lang="es-MX" sz="2400" dirty="0" err="1"/>
              <a:t>Mexico</a:t>
            </a:r>
            <a:r>
              <a:rPr lang="es-MX" sz="2400" dirty="0"/>
              <a:t> Summit 2018.</a:t>
            </a:r>
          </a:p>
        </p:txBody>
      </p:sp>
    </p:spTree>
    <p:extLst>
      <p:ext uri="{BB962C8B-B14F-4D97-AF65-F5344CB8AC3E}">
        <p14:creationId xmlns:p14="http://schemas.microsoft.com/office/powerpoint/2010/main" val="22293402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1196752"/>
            <a:ext cx="7560840" cy="5509200"/>
          </a:xfrm>
          <a:prstGeom prst="rect">
            <a:avLst/>
          </a:prstGeom>
          <a:noFill/>
        </p:spPr>
        <p:txBody>
          <a:bodyPr wrap="square" rtlCol="0">
            <a:spAutoFit/>
          </a:bodyPr>
          <a:lstStyle/>
          <a:p>
            <a:pPr marL="285750" indent="-285750" algn="just">
              <a:buBlip>
                <a:blip r:embed="rId2"/>
              </a:buBlip>
            </a:pPr>
            <a:r>
              <a:rPr lang="es-MX" sz="2200" dirty="0"/>
              <a:t>Reunión con Agencias </a:t>
            </a:r>
            <a:r>
              <a:rPr lang="es-MX" sz="2200" dirty="0" err="1"/>
              <a:t>DMC´s</a:t>
            </a:r>
            <a:r>
              <a:rPr lang="es-MX" sz="2200" dirty="0"/>
              <a:t>  AMAV para analizar el tema de las TIA’S para los Free </a:t>
            </a:r>
            <a:r>
              <a:rPr lang="es-MX" sz="2200" dirty="0" smtClean="0"/>
              <a:t>Lances. </a:t>
            </a:r>
          </a:p>
          <a:p>
            <a:pPr marL="285750" indent="-285750" algn="just">
              <a:buBlip>
                <a:blip r:embed="rId2"/>
              </a:buBlip>
            </a:pPr>
            <a:endParaRPr lang="es-MX" sz="2200" dirty="0"/>
          </a:p>
          <a:p>
            <a:pPr marL="285750" indent="-285750" algn="just">
              <a:buBlip>
                <a:blip r:embed="rId2"/>
              </a:buBlip>
            </a:pPr>
            <a:r>
              <a:rPr lang="es-MX" sz="2200" dirty="0"/>
              <a:t>Participación en la Reunión de Trabajo convocado por  </a:t>
            </a:r>
            <a:r>
              <a:rPr lang="es-MX" sz="2200" dirty="0" smtClean="0"/>
              <a:t>la Embajada </a:t>
            </a:r>
            <a:r>
              <a:rPr lang="es-MX" sz="2200" dirty="0"/>
              <a:t>de los Países Bajos en coordinación con la SEDETUR y la Secretaría de Ecología y Medio Ambiente para trabajar sobre la problemática de erosión costera y sargazo a fin de buscar juntos puntos relevantes para desarrollar soluciones sostenibles para hacer frente a dicha problemática</a:t>
            </a:r>
            <a:r>
              <a:rPr lang="es-MX" sz="2200" dirty="0" smtClean="0"/>
              <a:t>.</a:t>
            </a:r>
          </a:p>
          <a:p>
            <a:pPr marL="285750" indent="-285750" algn="just">
              <a:buBlip>
                <a:blip r:embed="rId2"/>
              </a:buBlip>
            </a:pPr>
            <a:endParaRPr lang="es-MX" sz="2200" dirty="0"/>
          </a:p>
          <a:p>
            <a:pPr marL="285750" indent="-285750" algn="just">
              <a:buBlip>
                <a:blip r:embed="rId2"/>
              </a:buBlip>
            </a:pPr>
            <a:r>
              <a:rPr lang="es-MX" sz="2200" dirty="0"/>
              <a:t>Participación en la Conferencia de Prensa con la </a:t>
            </a:r>
            <a:r>
              <a:rPr lang="es-MX" sz="2200" dirty="0" smtClean="0"/>
              <a:t>asistencia  </a:t>
            </a:r>
            <a:r>
              <a:rPr lang="es-MX" sz="2200" dirty="0"/>
              <a:t>de los Presidentes de la AHC&amp;PM, CANIRAC, CCE, ACLUVAQ y AMAV, para el tema de la Iniciativa de Ley de Hacienda Municipal de Puerto Morelos.</a:t>
            </a:r>
          </a:p>
          <a:p>
            <a:pPr algn="just"/>
            <a:endParaRPr lang="es-MX" sz="2200" dirty="0"/>
          </a:p>
          <a:p>
            <a:pPr marL="285750" indent="-285750" algn="just">
              <a:buBlip>
                <a:blip r:embed="rId2"/>
              </a:buBlip>
            </a:pPr>
            <a:endParaRPr lang="es-MX" sz="2200" dirty="0"/>
          </a:p>
        </p:txBody>
      </p:sp>
    </p:spTree>
    <p:extLst>
      <p:ext uri="{BB962C8B-B14F-4D97-AF65-F5344CB8AC3E}">
        <p14:creationId xmlns:p14="http://schemas.microsoft.com/office/powerpoint/2010/main" val="2832844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9592" y="2948751"/>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NOVIEMBRE</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17668521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178611" y="908720"/>
            <a:ext cx="4536504" cy="1785104"/>
          </a:xfrm>
          <a:prstGeom prst="rect">
            <a:avLst/>
          </a:prstGeom>
          <a:noFill/>
        </p:spPr>
        <p:txBody>
          <a:bodyPr wrap="square" rtlCol="0">
            <a:spAutoFit/>
          </a:bodyPr>
          <a:lstStyle/>
          <a:p>
            <a:pPr marL="285750" indent="-285750" algn="just">
              <a:buBlip>
                <a:blip r:embed="rId2"/>
              </a:buBlip>
            </a:pPr>
            <a:r>
              <a:rPr lang="es-MX" sz="2200" dirty="0"/>
              <a:t>Reunión de acercamiento con el Tesorero Municipal, L.A.E. Marcelo José Guzmán con el propósito de informar cual será el sistema de trabajo de la nueva administración.</a:t>
            </a:r>
          </a:p>
        </p:txBody>
      </p:sp>
      <p:sp>
        <p:nvSpPr>
          <p:cNvPr id="5" name="4 Rectángulo redondeado" descr="C:\Users\AMAV\Downloads\WhatsApp Image 2019-01-02 at 15.20.56.jpeg"/>
          <p:cNvSpPr/>
          <p:nvPr/>
        </p:nvSpPr>
        <p:spPr>
          <a:xfrm>
            <a:off x="1403648" y="260648"/>
            <a:ext cx="2602798" cy="1800200"/>
          </a:xfrm>
          <a:prstGeom prst="roundRect">
            <a:avLst/>
          </a:prstGeom>
          <a:blipFill>
            <a:blip r:embed="rId3">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MX"/>
          </a:p>
        </p:txBody>
      </p:sp>
      <p:sp>
        <p:nvSpPr>
          <p:cNvPr id="6" name="5 Rectángulo redondeado" descr="C:\Users\AMAV\Downloads\WhatsApp Image 2019-01-02 at 15.20.56(3).jpeg"/>
          <p:cNvSpPr/>
          <p:nvPr/>
        </p:nvSpPr>
        <p:spPr>
          <a:xfrm>
            <a:off x="1378765" y="2204864"/>
            <a:ext cx="2729741" cy="1728192"/>
          </a:xfrm>
          <a:prstGeom prst="roundRect">
            <a:avLst/>
          </a:prstGeom>
          <a:blipFill>
            <a:blip r:embed="rId4">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MX"/>
          </a:p>
        </p:txBody>
      </p:sp>
      <p:sp>
        <p:nvSpPr>
          <p:cNvPr id="7" name="6 CuadroTexto"/>
          <p:cNvSpPr txBox="1"/>
          <p:nvPr/>
        </p:nvSpPr>
        <p:spPr>
          <a:xfrm>
            <a:off x="1043608" y="4671163"/>
            <a:ext cx="4536503" cy="1785104"/>
          </a:xfrm>
          <a:prstGeom prst="rect">
            <a:avLst/>
          </a:prstGeom>
          <a:noFill/>
        </p:spPr>
        <p:txBody>
          <a:bodyPr wrap="square" rtlCol="0">
            <a:spAutoFit/>
          </a:bodyPr>
          <a:lstStyle/>
          <a:p>
            <a:pPr marL="285750" indent="-285750" algn="just">
              <a:buBlip>
                <a:blip r:embed="rId2"/>
              </a:buBlip>
            </a:pPr>
            <a:r>
              <a:rPr lang="es-MX" sz="2200" dirty="0"/>
              <a:t>Participación en el Foro "Consulta Ciudadana para la Integración del Plan Municipal de Desarrollo 2018-2021" en el tema "DESARROLLO </a:t>
            </a:r>
            <a:r>
              <a:rPr lang="es-MX" sz="2200" dirty="0" smtClean="0"/>
              <a:t>SUSTENTABLE“. </a:t>
            </a:r>
            <a:endParaRPr lang="es-MX" sz="2200" dirty="0"/>
          </a:p>
        </p:txBody>
      </p:sp>
      <p:pic>
        <p:nvPicPr>
          <p:cNvPr id="8" name="7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726947"/>
            <a:ext cx="2980543" cy="3888432"/>
          </a:xfrm>
          <a:prstGeom prst="rect">
            <a:avLst/>
          </a:prstGeom>
          <a:noFill/>
        </p:spPr>
      </p:pic>
    </p:spTree>
    <p:extLst>
      <p:ext uri="{BB962C8B-B14F-4D97-AF65-F5344CB8AC3E}">
        <p14:creationId xmlns:p14="http://schemas.microsoft.com/office/powerpoint/2010/main" val="42126818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427984" y="692696"/>
            <a:ext cx="4392488" cy="2246769"/>
          </a:xfrm>
          <a:prstGeom prst="rect">
            <a:avLst/>
          </a:prstGeom>
        </p:spPr>
        <p:txBody>
          <a:bodyPr wrap="square">
            <a:spAutoFit/>
          </a:bodyPr>
          <a:lstStyle/>
          <a:p>
            <a:pPr marL="285750" indent="-285750" algn="just">
              <a:buBlip>
                <a:blip r:embed="rId2"/>
              </a:buBlip>
            </a:pPr>
            <a:r>
              <a:rPr lang="es-MX" sz="2000" dirty="0"/>
              <a:t>Participación en el Foro </a:t>
            </a:r>
            <a:r>
              <a:rPr lang="es-MX" sz="2000" i="1" dirty="0"/>
              <a:t>CANCUN CIUDAD DEL FUTURO</a:t>
            </a:r>
            <a:r>
              <a:rPr lang="es-MX" sz="2000" dirty="0"/>
              <a:t>, evento donde participan instancias gubernamentales, organizaciones civiles, universidades y empresas preocupados y ocupados por el futuro de la </a:t>
            </a:r>
            <a:r>
              <a:rPr lang="es-MX" sz="2000" dirty="0" smtClean="0"/>
              <a:t>Ciudad.</a:t>
            </a:r>
            <a:endParaRPr lang="es-MX" sz="2000"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343" y="476672"/>
            <a:ext cx="3258463" cy="3960440"/>
          </a:xfrm>
          <a:prstGeom prst="rect">
            <a:avLst/>
          </a:prstGeom>
          <a:noFill/>
        </p:spPr>
      </p:pic>
      <p:sp>
        <p:nvSpPr>
          <p:cNvPr id="6" name="5 CuadroTexto"/>
          <p:cNvSpPr txBox="1"/>
          <p:nvPr/>
        </p:nvSpPr>
        <p:spPr>
          <a:xfrm>
            <a:off x="1127840" y="4797152"/>
            <a:ext cx="4020224" cy="1785104"/>
          </a:xfrm>
          <a:prstGeom prst="rect">
            <a:avLst/>
          </a:prstGeom>
          <a:noFill/>
        </p:spPr>
        <p:txBody>
          <a:bodyPr wrap="square" rtlCol="0">
            <a:spAutoFit/>
          </a:bodyPr>
          <a:lstStyle/>
          <a:p>
            <a:pPr marL="285750" indent="-285750" algn="just">
              <a:buBlip>
                <a:blip r:embed="rId2"/>
              </a:buBlip>
            </a:pPr>
            <a:r>
              <a:rPr lang="es-MX" sz="2200" dirty="0"/>
              <a:t>Asistencia a la presentación del Proyecto  “TREN MAYA” / Teatro de la Ciudad de Playa del Carmen.</a:t>
            </a:r>
          </a:p>
          <a:p>
            <a:pPr marL="285750" indent="-285750" algn="just">
              <a:buBlip>
                <a:blip r:embed="rId2"/>
              </a:buBlip>
            </a:pPr>
            <a:endParaRPr lang="es-MX" sz="2200" dirty="0"/>
          </a:p>
        </p:txBody>
      </p:sp>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212976"/>
            <a:ext cx="3384376" cy="3493552"/>
          </a:xfrm>
          <a:prstGeom prst="rect">
            <a:avLst/>
          </a:prstGeom>
          <a:noFill/>
        </p:spPr>
      </p:pic>
    </p:spTree>
    <p:extLst>
      <p:ext uri="{BB962C8B-B14F-4D97-AF65-F5344CB8AC3E}">
        <p14:creationId xmlns:p14="http://schemas.microsoft.com/office/powerpoint/2010/main" val="4371938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4941168"/>
            <a:ext cx="4038832" cy="1138773"/>
          </a:xfrm>
          <a:prstGeom prst="rect">
            <a:avLst/>
          </a:prstGeom>
          <a:noFill/>
        </p:spPr>
        <p:txBody>
          <a:bodyPr wrap="square" rtlCol="0">
            <a:spAutoFit/>
          </a:bodyPr>
          <a:lstStyle/>
          <a:p>
            <a:pPr marL="452438" indent="-452438">
              <a:buBlip>
                <a:blip r:embed="rId2"/>
              </a:buBlip>
            </a:pPr>
            <a:r>
              <a:rPr lang="es-MX" sz="2400" dirty="0"/>
              <a:t>Reunión de interacción con la Policía Turística</a:t>
            </a:r>
            <a:r>
              <a:rPr lang="es-MX" sz="2000" dirty="0"/>
              <a:t>.</a:t>
            </a:r>
          </a:p>
          <a:p>
            <a:pPr marL="342900" indent="-342900">
              <a:buBlip>
                <a:blip r:embed="rId2"/>
              </a:buBlip>
            </a:pPr>
            <a:endParaRPr lang="es-MX" sz="2000"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136" y="4005064"/>
            <a:ext cx="3816424" cy="2532172"/>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620688"/>
            <a:ext cx="3960440" cy="3168352"/>
          </a:xfrm>
          <a:prstGeom prst="rect">
            <a:avLst/>
          </a:prstGeom>
          <a:noFill/>
          <a:ln>
            <a:noFill/>
          </a:ln>
        </p:spPr>
      </p:pic>
      <p:sp>
        <p:nvSpPr>
          <p:cNvPr id="7" name="6 Rectángulo"/>
          <p:cNvSpPr/>
          <p:nvPr/>
        </p:nvSpPr>
        <p:spPr>
          <a:xfrm>
            <a:off x="4860032" y="1412776"/>
            <a:ext cx="4283968" cy="830997"/>
          </a:xfrm>
          <a:prstGeom prst="rect">
            <a:avLst/>
          </a:prstGeom>
        </p:spPr>
        <p:txBody>
          <a:bodyPr wrap="square">
            <a:spAutoFit/>
          </a:bodyPr>
          <a:lstStyle/>
          <a:p>
            <a:pPr marL="355600" lvl="1" indent="-355600" algn="just" defTabSz="355600">
              <a:buBlip>
                <a:blip r:embed="rId2"/>
              </a:buBlip>
            </a:pPr>
            <a:r>
              <a:rPr lang="es-MX" sz="2400" dirty="0" smtClean="0"/>
              <a:t>Asamblea General </a:t>
            </a:r>
            <a:r>
              <a:rPr lang="es-MX" sz="2400" dirty="0"/>
              <a:t>Ordinaria Asociados </a:t>
            </a:r>
            <a:r>
              <a:rPr lang="es-MX" sz="2400" dirty="0" smtClean="0"/>
              <a:t>AMAV.</a:t>
            </a:r>
            <a:endParaRPr lang="es-MX" sz="2400" dirty="0"/>
          </a:p>
        </p:txBody>
      </p:sp>
    </p:spTree>
    <p:extLst>
      <p:ext uri="{BB962C8B-B14F-4D97-AF65-F5344CB8AC3E}">
        <p14:creationId xmlns:p14="http://schemas.microsoft.com/office/powerpoint/2010/main" val="12823506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3164775"/>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DICIEMBRE</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4076974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91096" y="908720"/>
            <a:ext cx="7344816" cy="769441"/>
          </a:xfrm>
          <a:prstGeom prst="rect">
            <a:avLst/>
          </a:prstGeom>
          <a:noFill/>
        </p:spPr>
        <p:txBody>
          <a:bodyPr wrap="square" rtlCol="0">
            <a:spAutoFit/>
          </a:bodyPr>
          <a:lstStyle/>
          <a:p>
            <a:pPr marL="285750" indent="-285750" algn="just">
              <a:buBlip>
                <a:blip r:embed="rId2"/>
              </a:buBlip>
            </a:pPr>
            <a:r>
              <a:rPr lang="es-MX" sz="2200" dirty="0"/>
              <a:t>Participación en la “Presentación de los Programas de la Dirección General de Turismo” administración 2018-2021. </a:t>
            </a:r>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276872"/>
            <a:ext cx="4172813" cy="3693722"/>
          </a:xfrm>
          <a:prstGeom prst="rect">
            <a:avLst/>
          </a:prstGeom>
          <a:noFill/>
        </p:spPr>
      </p:pic>
    </p:spTree>
    <p:extLst>
      <p:ext uri="{BB962C8B-B14F-4D97-AF65-F5344CB8AC3E}">
        <p14:creationId xmlns:p14="http://schemas.microsoft.com/office/powerpoint/2010/main" val="926526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196752"/>
            <a:ext cx="7225770" cy="3416320"/>
          </a:xfrm>
          <a:prstGeom prst="rect">
            <a:avLst/>
          </a:prstGeom>
          <a:noFill/>
        </p:spPr>
        <p:txBody>
          <a:bodyPr wrap="square" rtlCol="0">
            <a:spAutoFit/>
          </a:bodyPr>
          <a:lstStyle/>
          <a:p>
            <a:pPr marL="285750" indent="-285750" algn="just">
              <a:buBlip>
                <a:blip r:embed="rId2"/>
              </a:buBlip>
            </a:pPr>
            <a:r>
              <a:rPr lang="es-MX" sz="2400" dirty="0" smtClean="0"/>
              <a:t>Participación </a:t>
            </a:r>
            <a:r>
              <a:rPr lang="es-MX" sz="2400" dirty="0"/>
              <a:t>en la Tercera Sesión Ordinaria de la Junta Directiva del Consejo de Promoción Turística de Quintana Roo. </a:t>
            </a:r>
            <a:endParaRPr lang="es-MX" sz="2400" dirty="0" smtClean="0"/>
          </a:p>
          <a:p>
            <a:pPr marL="285750" indent="-285750" algn="just">
              <a:buBlip>
                <a:blip r:embed="rId2"/>
              </a:buBlip>
            </a:pPr>
            <a:endParaRPr lang="es-MX" sz="2400" dirty="0" smtClean="0"/>
          </a:p>
          <a:p>
            <a:pPr marL="285750" indent="-285750" algn="just">
              <a:buBlip>
                <a:blip r:embed="rId2"/>
              </a:buBlip>
            </a:pPr>
            <a:r>
              <a:rPr lang="es-MX" sz="2400" dirty="0"/>
              <a:t>Participación en la Sesión Ordinaria de la Comisión Consultiva del Aeropuerto Internacional de Cancún. </a:t>
            </a:r>
            <a:endParaRPr lang="es-MX" sz="2400" dirty="0" smtClean="0"/>
          </a:p>
          <a:p>
            <a:pPr marL="285750" indent="-285750" algn="just">
              <a:buBlip>
                <a:blip r:embed="rId2"/>
              </a:buBlip>
            </a:pPr>
            <a:endParaRPr lang="es-MX" sz="2400" dirty="0"/>
          </a:p>
          <a:p>
            <a:pPr marL="285750" indent="-285750" algn="just">
              <a:buBlip>
                <a:blip r:embed="rId2"/>
              </a:buBlip>
            </a:pPr>
            <a:r>
              <a:rPr lang="es-MX" sz="2400" dirty="0" smtClean="0"/>
              <a:t>Reunión </a:t>
            </a:r>
            <a:r>
              <a:rPr lang="es-MX" sz="2400" dirty="0"/>
              <a:t>de Trabajo de Fin de </a:t>
            </a:r>
            <a:r>
              <a:rPr lang="es-MX" sz="2400" dirty="0" smtClean="0"/>
              <a:t>Año del </a:t>
            </a:r>
            <a:r>
              <a:rPr lang="es-MX" sz="2400" dirty="0"/>
              <a:t>Consejo Directivo AMAV</a:t>
            </a:r>
            <a:r>
              <a:rPr lang="es-MX" sz="2400" dirty="0" smtClean="0"/>
              <a:t>.</a:t>
            </a:r>
            <a:endParaRPr lang="es-MX" sz="2400" dirty="0"/>
          </a:p>
        </p:txBody>
      </p:sp>
    </p:spTree>
    <p:extLst>
      <p:ext uri="{BB962C8B-B14F-4D97-AF65-F5344CB8AC3E}">
        <p14:creationId xmlns:p14="http://schemas.microsoft.com/office/powerpoint/2010/main" val="30061697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75656" y="2492896"/>
            <a:ext cx="6840760" cy="1569660"/>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6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GRACIAS</a:t>
            </a:r>
            <a:endParaRPr lang="es-MX" sz="96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42712901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2710312"/>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FEBRERO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548680"/>
            <a:ext cx="7385132" cy="830997"/>
          </a:xfrm>
          <a:prstGeom prst="rect">
            <a:avLst/>
          </a:prstGeom>
          <a:noFill/>
        </p:spPr>
        <p:txBody>
          <a:bodyPr wrap="square" rtlCol="0">
            <a:spAutoFit/>
          </a:bodyPr>
          <a:lstStyle/>
          <a:p>
            <a:pPr marL="355600" indent="-355600" algn="just">
              <a:buBlip>
                <a:blip r:embed="rId2"/>
              </a:buBlip>
            </a:pPr>
            <a:r>
              <a:rPr lang="es-MX" sz="2400" dirty="0"/>
              <a:t>Se participó en la Reunión de transparencia al Impuesto del Hospedaje, sala de juntas de la AHC&amp;PM</a:t>
            </a:r>
            <a:r>
              <a:rPr lang="es-MX" dirty="0"/>
              <a:t>.</a:t>
            </a:r>
          </a:p>
        </p:txBody>
      </p:sp>
      <p:pic>
        <p:nvPicPr>
          <p:cNvPr id="5" name="4 Imagen" descr="C:\Users\AMAV\Downloads\WhatsApp Image 2018-02-01 at 10.32.53.jpeg"/>
          <p:cNvPicPr/>
          <p:nvPr/>
        </p:nvPicPr>
        <p:blipFill rotWithShape="1">
          <a:blip r:embed="rId3" cstate="print">
            <a:extLst>
              <a:ext uri="{28A0092B-C50C-407E-A947-70E740481C1C}">
                <a14:useLocalDpi xmlns:a14="http://schemas.microsoft.com/office/drawing/2010/main" val="0"/>
              </a:ext>
            </a:extLst>
          </a:blip>
          <a:srcRect t="16453"/>
          <a:stretch/>
        </p:blipFill>
        <p:spPr bwMode="auto">
          <a:xfrm>
            <a:off x="2768260" y="1445585"/>
            <a:ext cx="3375660" cy="2114676"/>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5 CuadroTexto"/>
          <p:cNvSpPr txBox="1"/>
          <p:nvPr/>
        </p:nvSpPr>
        <p:spPr>
          <a:xfrm>
            <a:off x="971600" y="3573016"/>
            <a:ext cx="7128792" cy="1107996"/>
          </a:xfrm>
          <a:prstGeom prst="rect">
            <a:avLst/>
          </a:prstGeom>
          <a:noFill/>
        </p:spPr>
        <p:txBody>
          <a:bodyPr wrap="square" rtlCol="0">
            <a:spAutoFit/>
          </a:bodyPr>
          <a:lstStyle/>
          <a:p>
            <a:pPr marL="352425" indent="-352425">
              <a:buBlip>
                <a:blip r:embed="rId2"/>
              </a:buBlip>
            </a:pPr>
            <a:r>
              <a:rPr lang="es-MX" sz="2400" dirty="0"/>
              <a:t>Se llevó a cabo la reunión de Planeación Estratégica MUSA en la sala de juntas de la AHC&amp;PM.</a:t>
            </a:r>
          </a:p>
          <a:p>
            <a:endParaRPr lang="es-MX" dirty="0"/>
          </a:p>
        </p:txBody>
      </p:sp>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509120"/>
            <a:ext cx="5616624" cy="2080305"/>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49623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476672"/>
            <a:ext cx="7200800" cy="6124754"/>
          </a:xfrm>
          <a:prstGeom prst="rect">
            <a:avLst/>
          </a:prstGeom>
          <a:noFill/>
        </p:spPr>
        <p:txBody>
          <a:bodyPr wrap="square" rtlCol="0">
            <a:spAutoFit/>
          </a:bodyPr>
          <a:lstStyle/>
          <a:p>
            <a:pPr marL="452438" indent="-452438" algn="just">
              <a:buBlip>
                <a:blip r:embed="rId2"/>
              </a:buBlip>
            </a:pPr>
            <a:r>
              <a:rPr lang="es-MX" sz="2000" dirty="0"/>
              <a:t>Presentación en el programa de Oscar Cadena el Panel de Movilidad con la </a:t>
            </a:r>
            <a:r>
              <a:rPr lang="es-MX" sz="2000" dirty="0" smtClean="0"/>
              <a:t>participación de </a:t>
            </a:r>
            <a:r>
              <a:rPr lang="es-MX" sz="2000" dirty="0"/>
              <a:t>AMAV, ADO, ULTRAMAR, AUTOCAR, entre otros</a:t>
            </a:r>
            <a:r>
              <a:rPr lang="es-MX" sz="2000" dirty="0" smtClean="0"/>
              <a:t>.</a:t>
            </a:r>
          </a:p>
          <a:p>
            <a:pPr algn="just"/>
            <a:endParaRPr lang="es-MX" sz="2000" dirty="0" smtClean="0"/>
          </a:p>
          <a:p>
            <a:pPr marL="452438" indent="-452438" algn="just">
              <a:buBlip>
                <a:blip r:embed="rId2"/>
              </a:buBlip>
            </a:pPr>
            <a:r>
              <a:rPr lang="es-MX" sz="2000" dirty="0" smtClean="0"/>
              <a:t>Reunión </a:t>
            </a:r>
            <a:r>
              <a:rPr lang="es-MX" sz="2000" dirty="0"/>
              <a:t>de Trabajo con el Diputado Federal Mario Machuca para presentar la propuesta de Iniciativa de Ley Federal de Transporte Turístico  /  Cámara de Diputados Ciudad de México. </a:t>
            </a:r>
            <a:endParaRPr lang="es-MX" sz="2000" dirty="0" smtClean="0"/>
          </a:p>
          <a:p>
            <a:pPr marL="285750" indent="-285750" algn="just">
              <a:buBlip>
                <a:blip r:embed="rId2"/>
              </a:buBlip>
            </a:pPr>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pPr marL="449263" indent="-449263" algn="just">
              <a:buBlip>
                <a:blip r:embed="rId2"/>
              </a:buBlip>
            </a:pPr>
            <a:r>
              <a:rPr lang="es-MX" dirty="0" smtClean="0"/>
              <a:t>Reunión </a:t>
            </a:r>
            <a:r>
              <a:rPr lang="es-MX" dirty="0"/>
              <a:t>de trabajo con los Destinos de Playa AMAV para Formar una AMAV DE DESTINOS DE PLAYA. / Hotel Presidente Intercontinental de la Cd. de </a:t>
            </a:r>
            <a:r>
              <a:rPr lang="es-MX" dirty="0" err="1"/>
              <a:t>Mexico</a:t>
            </a:r>
            <a:r>
              <a:rPr lang="es-MX" dirty="0"/>
              <a:t>.</a:t>
            </a:r>
          </a:p>
        </p:txBody>
      </p:sp>
      <p:pic>
        <p:nvPicPr>
          <p:cNvPr id="5" name="4 Imagen" descr="C:\Users\AMAV\Downloads\WhatsApp Image 2018-02-27 at 14.54.57.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5459" y="2852936"/>
            <a:ext cx="5976664" cy="2448272"/>
          </a:xfrm>
          <a:prstGeom prst="rect">
            <a:avLst/>
          </a:prstGeom>
          <a:noFill/>
          <a:ln>
            <a:noFill/>
          </a:ln>
        </p:spPr>
      </p:pic>
    </p:spTree>
    <p:extLst>
      <p:ext uri="{BB962C8B-B14F-4D97-AF65-F5344CB8AC3E}">
        <p14:creationId xmlns:p14="http://schemas.microsoft.com/office/powerpoint/2010/main" val="509435212"/>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animEffect transition="in" filter="fade">
                                      <p:cBhvr>
                                        <p:cTn id="29" dur="1000"/>
                                        <p:tgtEl>
                                          <p:spTgt spid="4">
                                            <p:txEl>
                                              <p:pRg st="14" end="14"/>
                                            </p:txEl>
                                          </p:spTgt>
                                        </p:tgtEl>
                                      </p:cBhvr>
                                    </p:animEffect>
                                    <p:anim calcmode="lin" valueType="num">
                                      <p:cBhvr>
                                        <p:cTn id="3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995" y="2852936"/>
            <a:ext cx="6840760" cy="135421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200" b="1" spc="50" dirty="0" smtClean="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rPr>
              <a:t>MARZO</a:t>
            </a:r>
            <a:endParaRPr lang="es-MX" sz="8200" b="1" spc="50" dirty="0">
              <a:ln w="13500">
                <a:solidFill>
                  <a:schemeClr val="accent1">
                    <a:shade val="2500"/>
                    <a:alpha val="6500"/>
                  </a:schemeClr>
                </a:solidFill>
                <a:prstDash val="solid"/>
              </a:ln>
              <a:solidFill>
                <a:schemeClr val="tx2">
                  <a:lumMod val="60000"/>
                  <a:lumOff val="40000"/>
                  <a:alpha val="95000"/>
                </a:schemeClr>
              </a:solidFill>
              <a:effectLst>
                <a:innerShdw blurRad="50900" dist="38500" dir="13500000">
                  <a:srgbClr val="000000">
                    <a:alpha val="60000"/>
                  </a:srgbClr>
                </a:innerShdw>
              </a:effectLst>
              <a:latin typeface="Lucida Fax" panose="02060602050505020204" pitchFamily="18" charset="0"/>
              <a:cs typeface="Arial" panose="020B0604020202020204" pitchFamily="34" charset="0"/>
            </a:endParaRPr>
          </a:p>
        </p:txBody>
      </p:sp>
    </p:spTree>
    <p:extLst>
      <p:ext uri="{BB962C8B-B14F-4D97-AF65-F5344CB8AC3E}">
        <p14:creationId xmlns:p14="http://schemas.microsoft.com/office/powerpoint/2010/main" val="3572472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65518" y="520804"/>
            <a:ext cx="7128792" cy="1107996"/>
          </a:xfrm>
          <a:prstGeom prst="rect">
            <a:avLst/>
          </a:prstGeom>
          <a:noFill/>
        </p:spPr>
        <p:txBody>
          <a:bodyPr wrap="square" rtlCol="0">
            <a:spAutoFit/>
          </a:bodyPr>
          <a:lstStyle/>
          <a:p>
            <a:pPr marL="352425" indent="-352425" algn="just">
              <a:buBlip>
                <a:blip r:embed="rId2"/>
              </a:buBlip>
            </a:pPr>
            <a:r>
              <a:rPr lang="es-MX" sz="2400" dirty="0"/>
              <a:t>Se participó en el Desayuno ofrecido por CHIAPAS “Conectando la Ruta Maya</a:t>
            </a:r>
            <a:r>
              <a:rPr lang="es-MX" sz="2400" dirty="0" smtClean="0"/>
              <a:t>” / Hotel </a:t>
            </a:r>
            <a:r>
              <a:rPr lang="es-MX" sz="2400" dirty="0" err="1" smtClean="0"/>
              <a:t>Krystal</a:t>
            </a:r>
            <a:r>
              <a:rPr lang="es-MX" sz="2400" dirty="0" smtClean="0"/>
              <a:t> Cancún.</a:t>
            </a:r>
          </a:p>
          <a:p>
            <a:pPr marL="285750" indent="-285750">
              <a:buBlip>
                <a:blip r:embed="rId2"/>
              </a:buBlip>
            </a:pPr>
            <a:endParaRPr lang="es-MX"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535012"/>
            <a:ext cx="3604260" cy="2796540"/>
          </a:xfrm>
          <a:prstGeom prst="rect">
            <a:avLst/>
          </a:prstGeom>
          <a:noFill/>
          <a:ln>
            <a:noFill/>
          </a:ln>
        </p:spPr>
      </p:pic>
      <p:sp>
        <p:nvSpPr>
          <p:cNvPr id="6" name="5 CuadroTexto"/>
          <p:cNvSpPr txBox="1"/>
          <p:nvPr/>
        </p:nvSpPr>
        <p:spPr>
          <a:xfrm>
            <a:off x="971600" y="4509120"/>
            <a:ext cx="7704856" cy="2215991"/>
          </a:xfrm>
          <a:prstGeom prst="rect">
            <a:avLst/>
          </a:prstGeom>
          <a:noFill/>
        </p:spPr>
        <p:txBody>
          <a:bodyPr wrap="square" rtlCol="0">
            <a:spAutoFit/>
          </a:bodyPr>
          <a:lstStyle/>
          <a:p>
            <a:pPr marL="449263" indent="-449263" algn="just">
              <a:buBlip>
                <a:blip r:embed="rId2"/>
              </a:buBlip>
              <a:tabLst>
                <a:tab pos="355600" algn="l"/>
                <a:tab pos="452438" algn="l"/>
              </a:tabLst>
            </a:pPr>
            <a:r>
              <a:rPr lang="es-MX" sz="2400" dirty="0"/>
              <a:t>Reunión con Jurídico de las Agencias de Viajes para el tema de las Mesas de Hospitalidad</a:t>
            </a:r>
            <a:r>
              <a:rPr lang="es-MX" sz="2400" dirty="0" smtClean="0"/>
              <a:t>.</a:t>
            </a:r>
          </a:p>
          <a:p>
            <a:pPr algn="just">
              <a:tabLst>
                <a:tab pos="355600" algn="l"/>
                <a:tab pos="452438" algn="l"/>
              </a:tabLst>
            </a:pPr>
            <a:endParaRPr lang="es-MX" sz="2400" dirty="0"/>
          </a:p>
          <a:p>
            <a:pPr marL="449263" indent="-449263" algn="just">
              <a:buBlip>
                <a:blip r:embed="rId2"/>
              </a:buBlip>
              <a:tabLst>
                <a:tab pos="452438" algn="l"/>
              </a:tabLst>
            </a:pPr>
            <a:r>
              <a:rPr lang="es-MX" sz="2400" dirty="0"/>
              <a:t>Participación en la Mesa de Trabajo de la Comisión Especializada de SINTRA  Tema: Movilidad y Transporte.</a:t>
            </a:r>
          </a:p>
          <a:p>
            <a:pPr marL="285750" indent="-285750" algn="just">
              <a:buBlip>
                <a:blip r:embed="rId2"/>
              </a:buBlip>
            </a:pPr>
            <a:endParaRPr lang="es-MX" dirty="0"/>
          </a:p>
        </p:txBody>
      </p:sp>
    </p:spTree>
    <p:extLst>
      <p:ext uri="{BB962C8B-B14F-4D97-AF65-F5344CB8AC3E}">
        <p14:creationId xmlns:p14="http://schemas.microsoft.com/office/powerpoint/2010/main" val="9613863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3365</TotalTime>
  <Words>1318</Words>
  <Application>Microsoft Office PowerPoint</Application>
  <PresentationFormat>Presentación en pantalla (4:3)</PresentationFormat>
  <Paragraphs>94</Paragraphs>
  <Slides>43</Slides>
  <Notes>0</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Elizabeth</dc:creator>
  <cp:lastModifiedBy>Elizabeth</cp:lastModifiedBy>
  <cp:revision>84</cp:revision>
  <dcterms:created xsi:type="dcterms:W3CDTF">2019-01-10T16:04:50Z</dcterms:created>
  <dcterms:modified xsi:type="dcterms:W3CDTF">2019-02-05T18:19:58Z</dcterms:modified>
</cp:coreProperties>
</file>