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74"/>
  </p:notesMasterIdLst>
  <p:sldIdLst>
    <p:sldId id="256" r:id="rId2"/>
    <p:sldId id="266" r:id="rId3"/>
    <p:sldId id="343" r:id="rId4"/>
    <p:sldId id="346" r:id="rId5"/>
    <p:sldId id="344" r:id="rId6"/>
    <p:sldId id="257" r:id="rId7"/>
    <p:sldId id="268" r:id="rId8"/>
    <p:sldId id="267" r:id="rId9"/>
    <p:sldId id="312" r:id="rId10"/>
    <p:sldId id="311" r:id="rId11"/>
    <p:sldId id="269" r:id="rId12"/>
    <p:sldId id="309" r:id="rId13"/>
    <p:sldId id="313" r:id="rId14"/>
    <p:sldId id="314" r:id="rId15"/>
    <p:sldId id="270" r:id="rId16"/>
    <p:sldId id="315" r:id="rId17"/>
    <p:sldId id="316" r:id="rId18"/>
    <p:sldId id="272" r:id="rId19"/>
    <p:sldId id="317" r:id="rId20"/>
    <p:sldId id="318" r:id="rId21"/>
    <p:sldId id="319" r:id="rId22"/>
    <p:sldId id="345" r:id="rId23"/>
    <p:sldId id="282" r:id="rId24"/>
    <p:sldId id="321" r:id="rId25"/>
    <p:sldId id="322" r:id="rId26"/>
    <p:sldId id="324" r:id="rId27"/>
    <p:sldId id="325" r:id="rId28"/>
    <p:sldId id="320" r:id="rId29"/>
    <p:sldId id="323" r:id="rId30"/>
    <p:sldId id="326" r:id="rId31"/>
    <p:sldId id="327" r:id="rId32"/>
    <p:sldId id="295" r:id="rId33"/>
    <p:sldId id="328" r:id="rId34"/>
    <p:sldId id="329" r:id="rId35"/>
    <p:sldId id="330" r:id="rId36"/>
    <p:sldId id="296" r:id="rId37"/>
    <p:sldId id="331" r:id="rId38"/>
    <p:sldId id="332" r:id="rId39"/>
    <p:sldId id="297" r:id="rId40"/>
    <p:sldId id="333" r:id="rId41"/>
    <p:sldId id="334" r:id="rId42"/>
    <p:sldId id="335" r:id="rId43"/>
    <p:sldId id="336" r:id="rId44"/>
    <p:sldId id="337" r:id="rId45"/>
    <p:sldId id="338" r:id="rId46"/>
    <p:sldId id="339" r:id="rId47"/>
    <p:sldId id="307" r:id="rId48"/>
    <p:sldId id="340" r:id="rId49"/>
    <p:sldId id="347" r:id="rId50"/>
    <p:sldId id="341" r:id="rId51"/>
    <p:sldId id="365" r:id="rId52"/>
    <p:sldId id="348" r:id="rId53"/>
    <p:sldId id="356" r:id="rId54"/>
    <p:sldId id="357" r:id="rId55"/>
    <p:sldId id="358" r:id="rId56"/>
    <p:sldId id="359" r:id="rId57"/>
    <p:sldId id="360" r:id="rId58"/>
    <p:sldId id="361" r:id="rId59"/>
    <p:sldId id="362" r:id="rId60"/>
    <p:sldId id="363" r:id="rId61"/>
    <p:sldId id="364" r:id="rId62"/>
    <p:sldId id="367" r:id="rId63"/>
    <p:sldId id="368" r:id="rId64"/>
    <p:sldId id="369" r:id="rId65"/>
    <p:sldId id="378" r:id="rId66"/>
    <p:sldId id="371" r:id="rId67"/>
    <p:sldId id="372" r:id="rId68"/>
    <p:sldId id="373" r:id="rId69"/>
    <p:sldId id="374" r:id="rId70"/>
    <p:sldId id="375" r:id="rId71"/>
    <p:sldId id="376" r:id="rId72"/>
    <p:sldId id="377" r:id="rId73"/>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24" autoAdjust="0"/>
  </p:normalViewPr>
  <p:slideViewPr>
    <p:cSldViewPr>
      <p:cViewPr>
        <p:scale>
          <a:sx n="93" d="100"/>
          <a:sy n="93" d="100"/>
        </p:scale>
        <p:origin x="-426" y="-22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CE0394-2BA8-4AA8-A7B5-0D5DDCD43C3F}" type="datetimeFigureOut">
              <a:rPr lang="es-MX" smtClean="0"/>
              <a:t>25/01/2018</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16A8FB-7717-49B0-A2FE-FDE19FA21495}" type="slidenum">
              <a:rPr lang="es-MX" smtClean="0"/>
              <a:t>‹Nº›</a:t>
            </a:fld>
            <a:endParaRPr lang="es-MX"/>
          </a:p>
        </p:txBody>
      </p:sp>
    </p:spTree>
    <p:extLst>
      <p:ext uri="{BB962C8B-B14F-4D97-AF65-F5344CB8AC3E}">
        <p14:creationId xmlns:p14="http://schemas.microsoft.com/office/powerpoint/2010/main" val="1631630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316A8FB-7717-49B0-A2FE-FDE19FA21495}" type="slidenum">
              <a:rPr lang="es-MX" smtClean="0"/>
              <a:t>24</a:t>
            </a:fld>
            <a:endParaRPr lang="es-MX"/>
          </a:p>
        </p:txBody>
      </p:sp>
    </p:spTree>
    <p:extLst>
      <p:ext uri="{BB962C8B-B14F-4D97-AF65-F5344CB8AC3E}">
        <p14:creationId xmlns:p14="http://schemas.microsoft.com/office/powerpoint/2010/main" val="2874990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316A8FB-7717-49B0-A2FE-FDE19FA21495}" type="slidenum">
              <a:rPr lang="es-MX" smtClean="0"/>
              <a:t>35</a:t>
            </a:fld>
            <a:endParaRPr lang="es-MX"/>
          </a:p>
        </p:txBody>
      </p:sp>
    </p:spTree>
    <p:extLst>
      <p:ext uri="{BB962C8B-B14F-4D97-AF65-F5344CB8AC3E}">
        <p14:creationId xmlns:p14="http://schemas.microsoft.com/office/powerpoint/2010/main" val="403450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316A8FB-7717-49B0-A2FE-FDE19FA21495}" type="slidenum">
              <a:rPr lang="es-MX" smtClean="0"/>
              <a:t>37</a:t>
            </a:fld>
            <a:endParaRPr lang="es-MX"/>
          </a:p>
        </p:txBody>
      </p:sp>
    </p:spTree>
    <p:extLst>
      <p:ext uri="{BB962C8B-B14F-4D97-AF65-F5344CB8AC3E}">
        <p14:creationId xmlns:p14="http://schemas.microsoft.com/office/powerpoint/2010/main" val="403450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316A8FB-7717-49B0-A2FE-FDE19FA21495}" type="slidenum">
              <a:rPr lang="es-MX" smtClean="0"/>
              <a:t>38</a:t>
            </a:fld>
            <a:endParaRPr lang="es-MX"/>
          </a:p>
        </p:txBody>
      </p:sp>
    </p:spTree>
    <p:extLst>
      <p:ext uri="{BB962C8B-B14F-4D97-AF65-F5344CB8AC3E}">
        <p14:creationId xmlns:p14="http://schemas.microsoft.com/office/powerpoint/2010/main" val="403450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316A8FB-7717-49B0-A2FE-FDE19FA21495}" type="slidenum">
              <a:rPr lang="es-MX" smtClean="0"/>
              <a:t>40</a:t>
            </a:fld>
            <a:endParaRPr lang="es-MX"/>
          </a:p>
        </p:txBody>
      </p:sp>
    </p:spTree>
    <p:extLst>
      <p:ext uri="{BB962C8B-B14F-4D97-AF65-F5344CB8AC3E}">
        <p14:creationId xmlns:p14="http://schemas.microsoft.com/office/powerpoint/2010/main" val="403450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316A8FB-7717-49B0-A2FE-FDE19FA21495}" type="slidenum">
              <a:rPr lang="es-MX" smtClean="0"/>
              <a:t>41</a:t>
            </a:fld>
            <a:endParaRPr lang="es-MX"/>
          </a:p>
        </p:txBody>
      </p:sp>
    </p:spTree>
    <p:extLst>
      <p:ext uri="{BB962C8B-B14F-4D97-AF65-F5344CB8AC3E}">
        <p14:creationId xmlns:p14="http://schemas.microsoft.com/office/powerpoint/2010/main" val="403450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316A8FB-7717-49B0-A2FE-FDE19FA21495}" type="slidenum">
              <a:rPr lang="es-MX" smtClean="0"/>
              <a:t>42</a:t>
            </a:fld>
            <a:endParaRPr lang="es-MX"/>
          </a:p>
        </p:txBody>
      </p:sp>
    </p:spTree>
    <p:extLst>
      <p:ext uri="{BB962C8B-B14F-4D97-AF65-F5344CB8AC3E}">
        <p14:creationId xmlns:p14="http://schemas.microsoft.com/office/powerpoint/2010/main" val="403450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316A8FB-7717-49B0-A2FE-FDE19FA21495}" type="slidenum">
              <a:rPr lang="es-MX" smtClean="0"/>
              <a:t>43</a:t>
            </a:fld>
            <a:endParaRPr lang="es-MX"/>
          </a:p>
        </p:txBody>
      </p:sp>
    </p:spTree>
    <p:extLst>
      <p:ext uri="{BB962C8B-B14F-4D97-AF65-F5344CB8AC3E}">
        <p14:creationId xmlns:p14="http://schemas.microsoft.com/office/powerpoint/2010/main" val="403450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316A8FB-7717-49B0-A2FE-FDE19FA21495}" type="slidenum">
              <a:rPr lang="es-MX" smtClean="0"/>
              <a:t>45</a:t>
            </a:fld>
            <a:endParaRPr lang="es-MX"/>
          </a:p>
        </p:txBody>
      </p:sp>
    </p:spTree>
    <p:extLst>
      <p:ext uri="{BB962C8B-B14F-4D97-AF65-F5344CB8AC3E}">
        <p14:creationId xmlns:p14="http://schemas.microsoft.com/office/powerpoint/2010/main" val="403450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316A8FB-7717-49B0-A2FE-FDE19FA21495}" type="slidenum">
              <a:rPr lang="es-MX" smtClean="0"/>
              <a:t>46</a:t>
            </a:fld>
            <a:endParaRPr lang="es-MX"/>
          </a:p>
        </p:txBody>
      </p:sp>
    </p:spTree>
    <p:extLst>
      <p:ext uri="{BB962C8B-B14F-4D97-AF65-F5344CB8AC3E}">
        <p14:creationId xmlns:p14="http://schemas.microsoft.com/office/powerpoint/2010/main" val="403450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316A8FB-7717-49B0-A2FE-FDE19FA21495}" type="slidenum">
              <a:rPr lang="es-MX" smtClean="0"/>
              <a:t>48</a:t>
            </a:fld>
            <a:endParaRPr lang="es-MX"/>
          </a:p>
        </p:txBody>
      </p:sp>
    </p:spTree>
    <p:extLst>
      <p:ext uri="{BB962C8B-B14F-4D97-AF65-F5344CB8AC3E}">
        <p14:creationId xmlns:p14="http://schemas.microsoft.com/office/powerpoint/2010/main" val="403450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316A8FB-7717-49B0-A2FE-FDE19FA21495}" type="slidenum">
              <a:rPr lang="es-MX" smtClean="0"/>
              <a:t>25</a:t>
            </a:fld>
            <a:endParaRPr lang="es-MX"/>
          </a:p>
        </p:txBody>
      </p:sp>
    </p:spTree>
    <p:extLst>
      <p:ext uri="{BB962C8B-B14F-4D97-AF65-F5344CB8AC3E}">
        <p14:creationId xmlns:p14="http://schemas.microsoft.com/office/powerpoint/2010/main" val="403450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316A8FB-7717-49B0-A2FE-FDE19FA21495}" type="slidenum">
              <a:rPr lang="es-MX" smtClean="0"/>
              <a:t>49</a:t>
            </a:fld>
            <a:endParaRPr lang="es-MX"/>
          </a:p>
        </p:txBody>
      </p:sp>
    </p:spTree>
    <p:extLst>
      <p:ext uri="{BB962C8B-B14F-4D97-AF65-F5344CB8AC3E}">
        <p14:creationId xmlns:p14="http://schemas.microsoft.com/office/powerpoint/2010/main" val="403450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316A8FB-7717-49B0-A2FE-FDE19FA21495}" type="slidenum">
              <a:rPr lang="es-MX" smtClean="0"/>
              <a:t>26</a:t>
            </a:fld>
            <a:endParaRPr lang="es-MX"/>
          </a:p>
        </p:txBody>
      </p:sp>
    </p:spTree>
    <p:extLst>
      <p:ext uri="{BB962C8B-B14F-4D97-AF65-F5344CB8AC3E}">
        <p14:creationId xmlns:p14="http://schemas.microsoft.com/office/powerpoint/2010/main" val="403450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316A8FB-7717-49B0-A2FE-FDE19FA21495}" type="slidenum">
              <a:rPr lang="es-MX" smtClean="0"/>
              <a:t>27</a:t>
            </a:fld>
            <a:endParaRPr lang="es-MX"/>
          </a:p>
        </p:txBody>
      </p:sp>
    </p:spTree>
    <p:extLst>
      <p:ext uri="{BB962C8B-B14F-4D97-AF65-F5344CB8AC3E}">
        <p14:creationId xmlns:p14="http://schemas.microsoft.com/office/powerpoint/2010/main" val="40345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316A8FB-7717-49B0-A2FE-FDE19FA21495}" type="slidenum">
              <a:rPr lang="es-MX" smtClean="0"/>
              <a:t>29</a:t>
            </a:fld>
            <a:endParaRPr lang="es-MX"/>
          </a:p>
        </p:txBody>
      </p:sp>
    </p:spTree>
    <p:extLst>
      <p:ext uri="{BB962C8B-B14F-4D97-AF65-F5344CB8AC3E}">
        <p14:creationId xmlns:p14="http://schemas.microsoft.com/office/powerpoint/2010/main" val="403450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316A8FB-7717-49B0-A2FE-FDE19FA21495}" type="slidenum">
              <a:rPr lang="es-MX" smtClean="0"/>
              <a:t>30</a:t>
            </a:fld>
            <a:endParaRPr lang="es-MX"/>
          </a:p>
        </p:txBody>
      </p:sp>
    </p:spTree>
    <p:extLst>
      <p:ext uri="{BB962C8B-B14F-4D97-AF65-F5344CB8AC3E}">
        <p14:creationId xmlns:p14="http://schemas.microsoft.com/office/powerpoint/2010/main" val="403450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316A8FB-7717-49B0-A2FE-FDE19FA21495}" type="slidenum">
              <a:rPr lang="es-MX" smtClean="0"/>
              <a:t>31</a:t>
            </a:fld>
            <a:endParaRPr lang="es-MX"/>
          </a:p>
        </p:txBody>
      </p:sp>
    </p:spTree>
    <p:extLst>
      <p:ext uri="{BB962C8B-B14F-4D97-AF65-F5344CB8AC3E}">
        <p14:creationId xmlns:p14="http://schemas.microsoft.com/office/powerpoint/2010/main" val="403450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316A8FB-7717-49B0-A2FE-FDE19FA21495}" type="slidenum">
              <a:rPr lang="es-MX" smtClean="0"/>
              <a:t>33</a:t>
            </a:fld>
            <a:endParaRPr lang="es-MX"/>
          </a:p>
        </p:txBody>
      </p:sp>
    </p:spTree>
    <p:extLst>
      <p:ext uri="{BB962C8B-B14F-4D97-AF65-F5344CB8AC3E}">
        <p14:creationId xmlns:p14="http://schemas.microsoft.com/office/powerpoint/2010/main" val="403450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316A8FB-7717-49B0-A2FE-FDE19FA21495}" type="slidenum">
              <a:rPr lang="es-MX" smtClean="0"/>
              <a:t>34</a:t>
            </a:fld>
            <a:endParaRPr lang="es-MX"/>
          </a:p>
        </p:txBody>
      </p:sp>
    </p:spTree>
    <p:extLst>
      <p:ext uri="{BB962C8B-B14F-4D97-AF65-F5344CB8AC3E}">
        <p14:creationId xmlns:p14="http://schemas.microsoft.com/office/powerpoint/2010/main" val="403450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1"/>
      </p:bgRef>
    </p:bg>
    <p:spTree>
      <p:nvGrpSpPr>
        <p:cNvPr id="1" name=""/>
        <p:cNvGrpSpPr/>
        <p:nvPr/>
      </p:nvGrpSpPr>
      <p:grpSpPr>
        <a:xfrm>
          <a:off x="0" y="0"/>
          <a:ext cx="0" cy="0"/>
          <a:chOff x="0" y="0"/>
          <a:chExt cx="0" cy="0"/>
        </a:xfrm>
      </p:grpSpPr>
      <p:sp>
        <p:nvSpPr>
          <p:cNvPr id="8" name="7 Rectángulo"/>
          <p:cNvSpPr/>
          <p:nvPr/>
        </p:nvSpPr>
        <p:spPr>
          <a:xfrm flipH="1">
            <a:off x="755576" y="0"/>
            <a:ext cx="8388424"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11 Título"/>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s-ES" smtClean="0"/>
              <a:t>Haga clic para modificar el estilo de título del patrón</a:t>
            </a:r>
            <a:endParaRPr kumimoji="0" lang="en-US"/>
          </a:p>
        </p:txBody>
      </p:sp>
      <p:sp>
        <p:nvSpPr>
          <p:cNvPr id="25" name="24 Subtítulo"/>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31" name="30 Marcador de fecha"/>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297DCCCF-1F50-4704-8E5E-707047E1A29D}" type="datetimeFigureOut">
              <a:rPr lang="es-MX" smtClean="0"/>
              <a:t>25/01/2018</a:t>
            </a:fld>
            <a:endParaRPr lang="es-MX"/>
          </a:p>
        </p:txBody>
      </p:sp>
      <p:sp>
        <p:nvSpPr>
          <p:cNvPr id="18" name="17 Marcador de pie de página"/>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s-MX"/>
          </a:p>
        </p:txBody>
      </p:sp>
      <p:sp>
        <p:nvSpPr>
          <p:cNvPr id="29" name="28 Marcador de número de diapositiva"/>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CC14368D-AD88-43EF-AB4F-F147FFF4C07C}" type="slidenum">
              <a:rPr lang="es-MX" smtClean="0"/>
              <a:t>‹Nº›</a:t>
            </a:fld>
            <a:endParaRPr lang="es-MX"/>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2"/>
      </p:bgRef>
    </p:bg>
    <p:spTree>
      <p:nvGrpSpPr>
        <p:cNvPr id="1" name=""/>
        <p:cNvGrpSpPr/>
        <p:nvPr/>
      </p:nvGrpSpPr>
      <p:grpSpPr>
        <a:xfrm>
          <a:off x="0" y="0"/>
          <a:ext cx="0" cy="0"/>
          <a:chOff x="0" y="0"/>
          <a:chExt cx="0" cy="0"/>
        </a:xfrm>
      </p:grpSpPr>
      <p:sp>
        <p:nvSpPr>
          <p:cNvPr id="8" name="7 Rectángulo"/>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8 Rectángulo"/>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Título"/>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s-ES" smtClean="0"/>
              <a:t>Haga clic para modificar el estilo de título del patrón</a:t>
            </a:r>
            <a:endParaRPr kumimoji="0" lang="en-US" dirty="0"/>
          </a:p>
        </p:txBody>
      </p:sp>
      <p:sp>
        <p:nvSpPr>
          <p:cNvPr id="4" name="3 Marcador de texto"/>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s-ES" smtClean="0"/>
              <a:t>Haga clic para modificar el estilo de texto del patrón</a:t>
            </a:r>
          </a:p>
        </p:txBody>
      </p:sp>
      <p:sp>
        <p:nvSpPr>
          <p:cNvPr id="5" name="4 Marcador de fecha"/>
          <p:cNvSpPr>
            <a:spLocks noGrp="1"/>
          </p:cNvSpPr>
          <p:nvPr>
            <p:ph type="dt" sz="half" idx="10"/>
          </p:nvPr>
        </p:nvSpPr>
        <p:spPr/>
        <p:txBody>
          <a:bodyPr/>
          <a:lstStyle>
            <a:extLst/>
          </a:lstStyle>
          <a:p>
            <a:fld id="{297DCCCF-1F50-4704-8E5E-707047E1A29D}" type="datetimeFigureOut">
              <a:rPr lang="es-MX" smtClean="0"/>
              <a:t>25/01/2018</a:t>
            </a:fld>
            <a:endParaRPr lang="es-MX"/>
          </a:p>
        </p:txBody>
      </p:sp>
      <p:sp>
        <p:nvSpPr>
          <p:cNvPr id="6" name="5 Marcador de pie de página"/>
          <p:cNvSpPr>
            <a:spLocks noGrp="1"/>
          </p:cNvSpPr>
          <p:nvPr>
            <p:ph type="ftr" sz="quarter" idx="11"/>
          </p:nvPr>
        </p:nvSpPr>
        <p:spPr/>
        <p:txBody>
          <a:bodyPr/>
          <a:lstStyle>
            <a:extLst/>
          </a:lstStyle>
          <a:p>
            <a:endParaRPr lang="es-MX"/>
          </a:p>
        </p:txBody>
      </p:sp>
      <p:sp>
        <p:nvSpPr>
          <p:cNvPr id="7" name="6 Marcador de número de diapositiva"/>
          <p:cNvSpPr>
            <a:spLocks noGrp="1"/>
          </p:cNvSpPr>
          <p:nvPr>
            <p:ph type="sldNum" sz="quarter" idx="12"/>
          </p:nvPr>
        </p:nvSpPr>
        <p:spPr/>
        <p:txBody>
          <a:bodyPr/>
          <a:lstStyle>
            <a:extLst/>
          </a:lstStyle>
          <a:p>
            <a:fld id="{CC14368D-AD88-43EF-AB4F-F147FFF4C07C}" type="slidenum">
              <a:rPr lang="es-MX" smtClean="0"/>
              <a:t>‹Nº›</a:t>
            </a:fld>
            <a:endParaRPr lang="es-MX"/>
          </a:p>
        </p:txBody>
      </p:sp>
      <p:sp>
        <p:nvSpPr>
          <p:cNvPr id="10" name="9 Marcador de posición de imagen"/>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s-ES" smtClean="0"/>
              <a:t>Haga clic en el icono para agregar una imagen</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297DCCCF-1F50-4704-8E5E-707047E1A29D}" type="datetimeFigureOut">
              <a:rPr lang="es-MX" smtClean="0"/>
              <a:t>25/01/2018</a:t>
            </a:fld>
            <a:endParaRPr lang="es-MX"/>
          </a:p>
        </p:txBody>
      </p:sp>
      <p:sp>
        <p:nvSpPr>
          <p:cNvPr id="5" name="4 Marcador de pie de página"/>
          <p:cNvSpPr>
            <a:spLocks noGrp="1"/>
          </p:cNvSpPr>
          <p:nvPr>
            <p:ph type="ftr" sz="quarter" idx="11"/>
          </p:nvPr>
        </p:nvSpPr>
        <p:spPr/>
        <p:txBody>
          <a:bodyPr/>
          <a:lstStyle>
            <a:extLst/>
          </a:lstStyle>
          <a:p>
            <a:endParaRPr lang="es-MX"/>
          </a:p>
        </p:txBody>
      </p:sp>
      <p:sp>
        <p:nvSpPr>
          <p:cNvPr id="6" name="5 Marcador de número de diapositiva"/>
          <p:cNvSpPr>
            <a:spLocks noGrp="1"/>
          </p:cNvSpPr>
          <p:nvPr>
            <p:ph type="sldNum" sz="quarter" idx="12"/>
          </p:nvPr>
        </p:nvSpPr>
        <p:spPr/>
        <p:txBody>
          <a:bodyPr/>
          <a:lstStyle>
            <a:extLst/>
          </a:lstStyle>
          <a:p>
            <a:fld id="{CC14368D-AD88-43EF-AB4F-F147FFF4C07C}" type="slidenum">
              <a:rPr lang="es-MX" smtClean="0"/>
              <a:t>‹Nº›</a:t>
            </a:fld>
            <a:endParaRPr lang="es-MX"/>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53200" y="274955"/>
            <a:ext cx="1524000" cy="5851525"/>
          </a:xfrm>
        </p:spPr>
        <p:txBody>
          <a:bodyPr vert="eaVert" ancho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2"/>
            <a:ext cx="60198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4242816" y="6557946"/>
            <a:ext cx="2002464" cy="226902"/>
          </a:xfrm>
        </p:spPr>
        <p:txBody>
          <a:bodyPr/>
          <a:lstStyle>
            <a:extLst/>
          </a:lstStyle>
          <a:p>
            <a:fld id="{297DCCCF-1F50-4704-8E5E-707047E1A29D}" type="datetimeFigureOut">
              <a:rPr lang="es-MX" smtClean="0"/>
              <a:t>25/01/2018</a:t>
            </a:fld>
            <a:endParaRPr lang="es-MX"/>
          </a:p>
        </p:txBody>
      </p:sp>
      <p:sp>
        <p:nvSpPr>
          <p:cNvPr id="5" name="4 Marcador de pie de página"/>
          <p:cNvSpPr>
            <a:spLocks noGrp="1"/>
          </p:cNvSpPr>
          <p:nvPr>
            <p:ph type="ftr" sz="quarter" idx="11"/>
          </p:nvPr>
        </p:nvSpPr>
        <p:spPr>
          <a:xfrm>
            <a:off x="457200" y="6556248"/>
            <a:ext cx="3657600" cy="228600"/>
          </a:xfrm>
        </p:spPr>
        <p:txBody>
          <a:bodyPr/>
          <a:lstStyle>
            <a:extLst/>
          </a:lstStyle>
          <a:p>
            <a:endParaRPr lang="es-MX"/>
          </a:p>
        </p:txBody>
      </p:sp>
      <p:sp>
        <p:nvSpPr>
          <p:cNvPr id="6" name="5 Marcador de número de diapositiva"/>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CC14368D-AD88-43EF-AB4F-F147FFF4C07C}" type="slidenum">
              <a:rPr lang="es-MX" smtClean="0"/>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297DCCCF-1F50-4704-8E5E-707047E1A29D}" type="datetimeFigureOut">
              <a:rPr lang="es-MX" smtClean="0"/>
              <a:t>25/01/2018</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CC14368D-AD88-43EF-AB4F-F147FFF4C07C}" type="slidenum">
              <a:rPr lang="es-MX" smtClean="0"/>
              <a:t>‹Nº›</a:t>
            </a:fld>
            <a:endParaRPr lang="es-MX"/>
          </a:p>
        </p:txBody>
      </p:sp>
    </p:spTree>
    <p:extLst>
      <p:ext uri="{BB962C8B-B14F-4D97-AF65-F5344CB8AC3E}">
        <p14:creationId xmlns:p14="http://schemas.microsoft.com/office/powerpoint/2010/main" val="1537977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297DCCCF-1F50-4704-8E5E-707047E1A29D}" type="datetimeFigureOut">
              <a:rPr lang="es-MX" smtClean="0"/>
              <a:t>25/01/2018</a:t>
            </a:fld>
            <a:endParaRPr lang="es-MX"/>
          </a:p>
        </p:txBody>
      </p:sp>
      <p:sp>
        <p:nvSpPr>
          <p:cNvPr id="5" name="4 Marcador de pie de página"/>
          <p:cNvSpPr>
            <a:spLocks noGrp="1"/>
          </p:cNvSpPr>
          <p:nvPr>
            <p:ph type="ftr" sz="quarter" idx="11"/>
          </p:nvPr>
        </p:nvSpPr>
        <p:spPr/>
        <p:txBody>
          <a:bodyPr/>
          <a:lstStyle>
            <a:extLst/>
          </a:lstStyle>
          <a:p>
            <a:endParaRPr lang="es-MX"/>
          </a:p>
        </p:txBody>
      </p:sp>
      <p:sp>
        <p:nvSpPr>
          <p:cNvPr id="6" name="5 Marcador de número de diapositiva"/>
          <p:cNvSpPr>
            <a:spLocks noGrp="1"/>
          </p:cNvSpPr>
          <p:nvPr>
            <p:ph type="sldNum" sz="quarter" idx="12"/>
          </p:nvPr>
        </p:nvSpPr>
        <p:spPr/>
        <p:txBody>
          <a:bodyPr/>
          <a:lstStyle>
            <a:extLst/>
          </a:lstStyle>
          <a:p>
            <a:fld id="{CC14368D-AD88-43EF-AB4F-F147FFF4C07C}" type="slidenum">
              <a:rPr lang="es-MX" smtClean="0"/>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297DCCCF-1F50-4704-8E5E-707047E1A29D}" type="datetimeFigureOut">
              <a:rPr lang="es-MX" smtClean="0"/>
              <a:t>25/01/2018</a:t>
            </a:fld>
            <a:endParaRPr lang="es-MX"/>
          </a:p>
        </p:txBody>
      </p:sp>
      <p:sp>
        <p:nvSpPr>
          <p:cNvPr id="5" name="4 Marcador de pie de página"/>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s-MX"/>
          </a:p>
        </p:txBody>
      </p:sp>
      <p:sp>
        <p:nvSpPr>
          <p:cNvPr id="6" name="5 Marcador de número de diapositiva"/>
          <p:cNvSpPr>
            <a:spLocks noGrp="1"/>
          </p:cNvSpPr>
          <p:nvPr>
            <p:ph type="sldNum" sz="quarter" idx="12"/>
          </p:nvPr>
        </p:nvSpPr>
        <p:spPr>
          <a:xfrm>
            <a:off x="6733952" y="6555112"/>
            <a:ext cx="588336" cy="228600"/>
          </a:xfrm>
        </p:spPr>
        <p:txBody>
          <a:bodyPr/>
          <a:lstStyle>
            <a:extLst/>
          </a:lstStyle>
          <a:p>
            <a:fld id="{CC14368D-AD88-43EF-AB4F-F147FFF4C07C}" type="slidenum">
              <a:rPr lang="es-MX" smtClean="0"/>
              <a:t>‹Nº›</a:t>
            </a:fld>
            <a:endParaRPr lang="es-MX"/>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42048" cy="114300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297DCCCF-1F50-4704-8E5E-707047E1A29D}" type="datetimeFigureOut">
              <a:rPr lang="es-MX" smtClean="0"/>
              <a:t>25/01/2018</a:t>
            </a:fld>
            <a:endParaRPr lang="es-MX"/>
          </a:p>
        </p:txBody>
      </p:sp>
      <p:sp>
        <p:nvSpPr>
          <p:cNvPr id="6" name="5 Marcador de pie de página"/>
          <p:cNvSpPr>
            <a:spLocks noGrp="1"/>
          </p:cNvSpPr>
          <p:nvPr>
            <p:ph type="ftr" sz="quarter" idx="11"/>
          </p:nvPr>
        </p:nvSpPr>
        <p:spPr/>
        <p:txBody>
          <a:bodyPr/>
          <a:lstStyle>
            <a:extLst/>
          </a:lstStyle>
          <a:p>
            <a:endParaRPr lang="es-MX"/>
          </a:p>
        </p:txBody>
      </p:sp>
      <p:sp>
        <p:nvSpPr>
          <p:cNvPr id="7" name="6 Marcador de número de diapositiva"/>
          <p:cNvSpPr>
            <a:spLocks noGrp="1"/>
          </p:cNvSpPr>
          <p:nvPr>
            <p:ph type="sldNum" sz="quarter" idx="12"/>
          </p:nvPr>
        </p:nvSpPr>
        <p:spPr/>
        <p:txBody>
          <a:bodyPr/>
          <a:lstStyle>
            <a:extLst/>
          </a:lstStyle>
          <a:p>
            <a:fld id="{CC14368D-AD88-43EF-AB4F-F147FFF4C07C}" type="slidenum">
              <a:rPr lang="es-MX" smtClean="0"/>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42048" cy="1143000"/>
          </a:xfrm>
        </p:spPr>
        <p:txBody>
          <a:bodyPr anchor="b"/>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297DCCCF-1F50-4704-8E5E-707047E1A29D}" type="datetimeFigureOut">
              <a:rPr lang="es-MX" smtClean="0"/>
              <a:t>25/01/2018</a:t>
            </a:fld>
            <a:endParaRPr lang="es-MX"/>
          </a:p>
        </p:txBody>
      </p:sp>
      <p:sp>
        <p:nvSpPr>
          <p:cNvPr id="8" name="7 Marcador de pie de página"/>
          <p:cNvSpPr>
            <a:spLocks noGrp="1"/>
          </p:cNvSpPr>
          <p:nvPr>
            <p:ph type="ftr" sz="quarter" idx="11"/>
          </p:nvPr>
        </p:nvSpPr>
        <p:spPr/>
        <p:txBody>
          <a:bodyPr/>
          <a:lstStyle>
            <a:extLst/>
          </a:lstStyle>
          <a:p>
            <a:endParaRPr lang="es-MX"/>
          </a:p>
        </p:txBody>
      </p:sp>
      <p:sp>
        <p:nvSpPr>
          <p:cNvPr id="9" name="8 Marcador de número de diapositiva"/>
          <p:cNvSpPr>
            <a:spLocks noGrp="1"/>
          </p:cNvSpPr>
          <p:nvPr>
            <p:ph type="sldNum" sz="quarter" idx="12"/>
          </p:nvPr>
        </p:nvSpPr>
        <p:spPr/>
        <p:txBody>
          <a:bodyPr/>
          <a:lstStyle>
            <a:extLst/>
          </a:lstStyle>
          <a:p>
            <a:fld id="{CC14368D-AD88-43EF-AB4F-F147FFF4C07C}" type="slidenum">
              <a:rPr lang="es-MX" smtClean="0"/>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42048" cy="1143000"/>
          </a:xfrm>
        </p:spPr>
        <p:txBody>
          <a:bodyP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297DCCCF-1F50-4704-8E5E-707047E1A29D}" type="datetimeFigureOut">
              <a:rPr lang="es-MX" smtClean="0"/>
              <a:t>25/01/2018</a:t>
            </a:fld>
            <a:endParaRPr lang="es-MX"/>
          </a:p>
        </p:txBody>
      </p:sp>
      <p:sp>
        <p:nvSpPr>
          <p:cNvPr id="4" name="3 Marcador de pie de página"/>
          <p:cNvSpPr>
            <a:spLocks noGrp="1"/>
          </p:cNvSpPr>
          <p:nvPr>
            <p:ph type="ftr" sz="quarter" idx="11"/>
          </p:nvPr>
        </p:nvSpPr>
        <p:spPr/>
        <p:txBody>
          <a:bodyPr/>
          <a:lstStyle>
            <a:extLst/>
          </a:lstStyle>
          <a:p>
            <a:endParaRPr lang="es-MX"/>
          </a:p>
        </p:txBody>
      </p:sp>
      <p:sp>
        <p:nvSpPr>
          <p:cNvPr id="5" name="4 Marcador de número de diapositiva"/>
          <p:cNvSpPr>
            <a:spLocks noGrp="1"/>
          </p:cNvSpPr>
          <p:nvPr>
            <p:ph type="sldNum" sz="quarter" idx="12"/>
          </p:nvPr>
        </p:nvSpPr>
        <p:spPr/>
        <p:txBody>
          <a:bodyPr/>
          <a:lstStyle>
            <a:extLst/>
          </a:lstStyle>
          <a:p>
            <a:fld id="{CC14368D-AD88-43EF-AB4F-F147FFF4C07C}" type="slidenum">
              <a:rPr lang="es-MX" smtClean="0"/>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solidFill>
                  <a:schemeClr val="tx2"/>
                </a:solidFill>
              </a:defRPr>
            </a:lvl1pPr>
            <a:extLst/>
          </a:lstStyle>
          <a:p>
            <a:fld id="{297DCCCF-1F50-4704-8E5E-707047E1A29D}" type="datetimeFigureOut">
              <a:rPr lang="es-MX" smtClean="0"/>
              <a:t>25/01/2018</a:t>
            </a:fld>
            <a:endParaRPr lang="es-MX"/>
          </a:p>
        </p:txBody>
      </p:sp>
      <p:sp>
        <p:nvSpPr>
          <p:cNvPr id="3" name="2 Marcador de pie de página"/>
          <p:cNvSpPr>
            <a:spLocks noGrp="1"/>
          </p:cNvSpPr>
          <p:nvPr>
            <p:ph type="ftr" sz="quarter" idx="11"/>
          </p:nvPr>
        </p:nvSpPr>
        <p:spPr/>
        <p:txBody>
          <a:bodyPr/>
          <a:lstStyle>
            <a:lvl1pPr>
              <a:defRPr>
                <a:solidFill>
                  <a:schemeClr val="tx2"/>
                </a:solidFill>
              </a:defRPr>
            </a:lvl1pPr>
            <a:extLst/>
          </a:lstStyle>
          <a:p>
            <a:endParaRPr lang="es-MX"/>
          </a:p>
        </p:txBody>
      </p:sp>
      <p:sp>
        <p:nvSpPr>
          <p:cNvPr id="4" name="3 Marcador de número de diapositiva"/>
          <p:cNvSpPr>
            <a:spLocks noGrp="1"/>
          </p:cNvSpPr>
          <p:nvPr>
            <p:ph type="sldNum" sz="quarter" idx="12"/>
          </p:nvPr>
        </p:nvSpPr>
        <p:spPr/>
        <p:txBody>
          <a:bodyPr/>
          <a:lstStyle>
            <a:extLst/>
          </a:lstStyle>
          <a:p>
            <a:fld id="{CC14368D-AD88-43EF-AB4F-F147FFF4C07C}" type="slidenum">
              <a:rPr lang="es-MX" smtClean="0"/>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297DCCCF-1F50-4704-8E5E-707047E1A29D}" type="datetimeFigureOut">
              <a:rPr lang="es-MX" smtClean="0"/>
              <a:t>25/01/2018</a:t>
            </a:fld>
            <a:endParaRPr lang="es-MX"/>
          </a:p>
        </p:txBody>
      </p:sp>
      <p:sp>
        <p:nvSpPr>
          <p:cNvPr id="6" name="5 Marcador de pie de página"/>
          <p:cNvSpPr>
            <a:spLocks noGrp="1"/>
          </p:cNvSpPr>
          <p:nvPr>
            <p:ph type="ftr" sz="quarter" idx="11"/>
          </p:nvPr>
        </p:nvSpPr>
        <p:spPr/>
        <p:txBody>
          <a:bodyPr/>
          <a:lstStyle>
            <a:extLst/>
          </a:lstStyle>
          <a:p>
            <a:endParaRPr lang="es-MX"/>
          </a:p>
        </p:txBody>
      </p:sp>
      <p:sp>
        <p:nvSpPr>
          <p:cNvPr id="7" name="6 Marcador de número de diapositiva"/>
          <p:cNvSpPr>
            <a:spLocks noGrp="1"/>
          </p:cNvSpPr>
          <p:nvPr>
            <p:ph type="sldNum" sz="quarter" idx="12"/>
          </p:nvPr>
        </p:nvSpPr>
        <p:spPr/>
        <p:txBody>
          <a:bodyPr/>
          <a:lstStyle>
            <a:extLst/>
          </a:lstStyle>
          <a:p>
            <a:fld id="{CC14368D-AD88-43EF-AB4F-F147FFF4C07C}" type="slidenum">
              <a:rPr lang="es-MX" smtClean="0"/>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Rectángulo"/>
          <p:cNvSpPr/>
          <p:nvPr/>
        </p:nvSpPr>
        <p:spPr>
          <a:xfrm flipH="1">
            <a:off x="0" y="0"/>
            <a:ext cx="495300" cy="6858000"/>
          </a:xfrm>
          <a:prstGeom prst="rect">
            <a:avLst/>
          </a:prstGeom>
          <a:blipFill>
            <a:blip r:embed="rId14">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2 Marcador de título"/>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s-ES" smtClean="0"/>
              <a:t>Haga clic para modificar el estilo de título del patrón</a:t>
            </a:r>
            <a:endParaRPr kumimoji="0" lang="en-US"/>
          </a:p>
        </p:txBody>
      </p:sp>
      <p:sp>
        <p:nvSpPr>
          <p:cNvPr id="31" name="30 Marcador de texto"/>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7" name="26 Marcador de fecha"/>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297DCCCF-1F50-4704-8E5E-707047E1A29D}" type="datetimeFigureOut">
              <a:rPr lang="es-MX" smtClean="0"/>
              <a:t>25/01/2018</a:t>
            </a:fld>
            <a:endParaRPr lang="es-MX"/>
          </a:p>
        </p:txBody>
      </p:sp>
      <p:sp>
        <p:nvSpPr>
          <p:cNvPr id="4" name="3 Marcador de pie de página"/>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s-MX"/>
          </a:p>
        </p:txBody>
      </p:sp>
      <p:sp>
        <p:nvSpPr>
          <p:cNvPr id="16" name="15 Marcador de número de diapositiva"/>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CC14368D-AD88-43EF-AB4F-F147FFF4C07C}" type="slidenum">
              <a:rPr lang="es-MX" smtClean="0"/>
              <a:t>‹Nº›</a:t>
            </a:fld>
            <a:endParaRPr lang="es-MX"/>
          </a:p>
        </p:txBody>
      </p:sp>
      <p:pic>
        <p:nvPicPr>
          <p:cNvPr id="8" name="7 Imagen"/>
          <p:cNvPicPr>
            <a:picLocks noChangeAspect="1"/>
          </p:cNvPicPr>
          <p:nvPr userDrawn="1"/>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12360" y="188639"/>
            <a:ext cx="1021645" cy="570597"/>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7"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GIF"/><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GIF"/><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GIF"/><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GIF"/><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GIF"/><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GIF"/><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4.GIF"/><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GIF"/><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3.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GIF"/><Relationship Id="rId5" Type="http://schemas.openxmlformats.org/officeDocument/2006/relationships/image" Target="../media/image59.jpe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61.jpeg"/><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65.jpeg"/><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70.jpeg"/><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GIF"/><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GIF"/><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GIF"/><Relationship Id="rId1" Type="http://schemas.openxmlformats.org/officeDocument/2006/relationships/slideLayout" Target="../slideLayouts/slideLayout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583668" y="4509120"/>
            <a:ext cx="6840760" cy="1569660"/>
          </a:xfrm>
          <a:prstGeom prst="rect">
            <a:avLst/>
          </a:prstGeom>
          <a:noFill/>
        </p:spPr>
        <p:txBody>
          <a:bodyPr wrap="square" rtlCol="0">
            <a:spAutoFit/>
          </a:bodyPr>
          <a:lstStyle/>
          <a:p>
            <a:pPr algn="ctr"/>
            <a:r>
              <a:rPr lang="es-MX" sz="4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rPr>
              <a:t>INFORME DE ACTIVIDADES 2017</a:t>
            </a:r>
            <a:endParaRPr lang="es-MX" sz="4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endParaRPr>
          </a:p>
        </p:txBody>
      </p:sp>
      <p:pic>
        <p:nvPicPr>
          <p:cNvPr id="5" name="4 Imagen"/>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71800" y="1399749"/>
            <a:ext cx="4464496" cy="2493457"/>
          </a:xfrm>
          <a:prstGeom prst="rect">
            <a:avLst/>
          </a:prstGeom>
        </p:spPr>
      </p:pic>
    </p:spTree>
    <p:extLst>
      <p:ext uri="{BB962C8B-B14F-4D97-AF65-F5344CB8AC3E}">
        <p14:creationId xmlns:p14="http://schemas.microsoft.com/office/powerpoint/2010/main" val="258096179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122651907"/>
              </p:ext>
            </p:extLst>
          </p:nvPr>
        </p:nvGraphicFramePr>
        <p:xfrm>
          <a:off x="899592" y="548680"/>
          <a:ext cx="8064896" cy="4450080"/>
        </p:xfrm>
        <a:graphic>
          <a:graphicData uri="http://schemas.openxmlformats.org/drawingml/2006/table">
            <a:tbl>
              <a:tblPr firstRow="1" bandRow="1">
                <a:tableStyleId>{5C22544A-7EE6-4342-B048-85BDC9FD1C3A}</a:tableStyleId>
              </a:tblPr>
              <a:tblGrid>
                <a:gridCol w="8064896"/>
              </a:tblGrid>
              <a:tr h="370840">
                <a:tc>
                  <a:txBody>
                    <a:bodyPr/>
                    <a:lstStyle/>
                    <a:p>
                      <a:pPr marL="285750" indent="-285750" algn="just">
                        <a:spcAft>
                          <a:spcPts val="0"/>
                        </a:spcAft>
                        <a:buFontTx/>
                        <a:buBlip>
                          <a:blip r:embed="rId2"/>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en la reunión de CIMUC para dos temas:</a:t>
                      </a:r>
                      <a:endParaRPr lang="es-MX"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MX"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722313" indent="-271463" algn="just">
                        <a:spcAft>
                          <a:spcPts val="0"/>
                        </a:spcAft>
                        <a:buFontTx/>
                        <a:buNone/>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1. Propuesta para traer a Artistas para pintar edificios abandonados de la Ciudad.</a:t>
                      </a:r>
                      <a:endParaRPr lang="es-MX"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450850" indent="0" algn="just">
                        <a:spcAft>
                          <a:spcPts val="0"/>
                        </a:spcAft>
                        <a:buFontTx/>
                        <a:buNone/>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2. Módulos de información irregulares que siguen apareciendo.</a:t>
                      </a: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MX" sz="2000" b="0" dirty="0" smtClean="0">
                        <a:effectLst/>
                        <a:latin typeface="Calibri" panose="020F0502020204030204" pitchFamily="34" charset="0"/>
                        <a:ea typeface="Segoe UI" panose="020B0502040204020203" pitchFamily="34" charset="0"/>
                        <a:cs typeface="Segoe UI" panose="020B0502040204020203" pitchFamily="34" charset="0"/>
                      </a:endParaRPr>
                    </a:p>
                  </a:txBody>
                  <a:tcPr>
                    <a:noFill/>
                  </a:tcPr>
                </a:tc>
              </a:tr>
              <a:tr h="370840">
                <a:tc>
                  <a:txBody>
                    <a:bodyPr/>
                    <a:lstStyle/>
                    <a:p>
                      <a:pPr marL="454025" marR="0" indent="-454025" algn="just" defTabSz="914400" rtl="0" eaLnBrk="1" fontAlgn="auto" latinLnBrk="0" hangingPunct="1">
                        <a:lnSpc>
                          <a:spcPct val="100000"/>
                        </a:lnSpc>
                        <a:spcBef>
                          <a:spcPts val="0"/>
                        </a:spcBef>
                        <a:spcAft>
                          <a:spcPts val="0"/>
                        </a:spcAft>
                        <a:buClrTx/>
                        <a:buSzTx/>
                        <a:buFontTx/>
                        <a:buBlip>
                          <a:blip r:embed="rId2"/>
                        </a:buBlip>
                        <a:tabLst/>
                        <a:defRPr/>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 del Consejo Directivo de AMAV. Temas: Módulos irregulares y Campaña Cancún / Oficinas AMAV</a:t>
                      </a:r>
                      <a:endParaRPr lang="es-MX"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a:noFill/>
                  </a:tcPr>
                </a:tc>
              </a:tr>
            </a:tbl>
          </a:graphicData>
        </a:graphic>
      </p:graphicFrame>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4725144"/>
            <a:ext cx="2872309" cy="1784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883" y="2132856"/>
            <a:ext cx="2812317" cy="1874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527777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331640" y="3501008"/>
            <a:ext cx="7128792"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MX"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rPr>
              <a:t>MARZO 2017</a:t>
            </a:r>
            <a:endParaRPr lang="es-MX"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endParaRPr>
          </a:p>
        </p:txBody>
      </p:sp>
    </p:spTree>
    <p:extLst>
      <p:ext uri="{BB962C8B-B14F-4D97-AF65-F5344CB8AC3E}">
        <p14:creationId xmlns:p14="http://schemas.microsoft.com/office/powerpoint/2010/main" val="438066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539714630"/>
              </p:ext>
            </p:extLst>
          </p:nvPr>
        </p:nvGraphicFramePr>
        <p:xfrm>
          <a:off x="683568" y="764704"/>
          <a:ext cx="7920880" cy="5765800"/>
        </p:xfrm>
        <a:graphic>
          <a:graphicData uri="http://schemas.openxmlformats.org/drawingml/2006/table">
            <a:tbl>
              <a:tblPr firstRow="1" bandRow="1">
                <a:tableStyleId>{5C22544A-7EE6-4342-B048-85BDC9FD1C3A}</a:tableStyleId>
              </a:tblPr>
              <a:tblGrid>
                <a:gridCol w="7920880"/>
              </a:tblGrid>
              <a:tr h="370840">
                <a:tc>
                  <a:txBody>
                    <a:bodyPr/>
                    <a:lstStyle/>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 de trabajo de los Cónsules Acreditados con personal de la Secretaría Municipal de Seguridad Pública y Tránsito del Municipio de Benito Juárez, temas: Extorsiones, Tarjetón Turístico, Secuestro Express, Videos y </a:t>
                      </a:r>
                      <a:r>
                        <a:rPr lang="es-MX" sz="1800" b="0" dirty="0" err="1"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posts</a:t>
                      </a: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 en las redes.</a:t>
                      </a: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buFontTx/>
                        <a:buBlip>
                          <a:blip r:embed="rId2"/>
                        </a:buBlip>
                      </a:pPr>
                      <a:endParaRPr lang="es-MX" sz="1800" b="0" kern="1200" dirty="0">
                        <a:solidFill>
                          <a:schemeClr val="dk1"/>
                        </a:solidFill>
                        <a:effectLst/>
                        <a:latin typeface="Calibri" panose="020F0502020204030204" pitchFamily="34" charset="0"/>
                        <a:ea typeface="Segoe UI" panose="020B0502040204020203" pitchFamily="34" charset="0"/>
                        <a:cs typeface="Segoe UI" panose="020B0502040204020203" pitchFamily="34" charset="0"/>
                      </a:endParaRPr>
                    </a:p>
                  </a:txBody>
                  <a:tcPr>
                    <a:noFill/>
                  </a:tcPr>
                </a:tc>
              </a:tr>
              <a:tr h="370840">
                <a:tc>
                  <a:txBody>
                    <a:bodyPr/>
                    <a:lstStyle/>
                    <a:p>
                      <a:pPr marL="0" indent="0" algn="just">
                        <a:buFontTx/>
                        <a:buNone/>
                      </a:pPr>
                      <a:endParaRPr lang="es-MX" sz="1800" b="0" kern="1200" dirty="0">
                        <a:solidFill>
                          <a:schemeClr val="dk1"/>
                        </a:solidFill>
                        <a:effectLst/>
                        <a:latin typeface="Calibri" panose="020F0502020204030204" pitchFamily="34" charset="0"/>
                        <a:ea typeface="Segoe UI" panose="020B0502040204020203" pitchFamily="34" charset="0"/>
                        <a:cs typeface="Segoe UI" panose="020B0502040204020203" pitchFamily="34" charset="0"/>
                      </a:endParaRPr>
                    </a:p>
                  </a:txBody>
                  <a:tcPr>
                    <a:noFill/>
                  </a:tcPr>
                </a:tc>
              </a:tr>
              <a:tr h="370840">
                <a:tc>
                  <a:txBody>
                    <a:bodyPr/>
                    <a:lstStyle/>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 Sergio González con el Arq. Carlos </a:t>
                      </a:r>
                      <a:r>
                        <a:rPr lang="es-MX" sz="1800" b="0" dirty="0" err="1"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Gosselin</a:t>
                      </a: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 para el tema del Transporte.</a:t>
                      </a: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MX"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buFontTx/>
                        <a:buBlip>
                          <a:blip r:embed="rId2"/>
                        </a:buBlip>
                      </a:pP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Reunión-Comida: Sergio González con Germán Orozco para el Tema de Transporte.</a:t>
                      </a:r>
                      <a:endParaRPr lang="es-MX" sz="1800" b="0" kern="1200" dirty="0">
                        <a:solidFill>
                          <a:schemeClr val="dk1"/>
                        </a:solidFill>
                        <a:effectLst/>
                        <a:latin typeface="Calibri" panose="020F0502020204030204" pitchFamily="34" charset="0"/>
                        <a:ea typeface="Segoe UI" panose="020B0502040204020203" pitchFamily="34" charset="0"/>
                        <a:cs typeface="Segoe UI" panose="020B0502040204020203" pitchFamily="34" charset="0"/>
                      </a:endParaRPr>
                    </a:p>
                  </a:txBody>
                  <a:tcPr>
                    <a:noFill/>
                  </a:tcPr>
                </a:tc>
              </a:tr>
            </a:tbl>
          </a:graphicData>
        </a:graphic>
      </p:graphicFrame>
      <p:pic>
        <p:nvPicPr>
          <p:cNvPr id="6" name="5 Imagen" descr="C:\Users\AMAV\Downloads\WhatsApp Image 2017-03-02 at 9.47.52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1772816"/>
            <a:ext cx="2520280" cy="2880320"/>
          </a:xfrm>
          <a:prstGeom prst="rect">
            <a:avLst/>
          </a:prstGeom>
          <a:noFill/>
          <a:ln>
            <a:noFill/>
          </a:ln>
        </p:spPr>
      </p:pic>
      <p:pic>
        <p:nvPicPr>
          <p:cNvPr id="7" name="6 Imagen" descr="C:\Users\AMAV\Downloads\WhatsApp Image 2017-03-02 at 11.27.43 A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6988" y="1772816"/>
            <a:ext cx="2285292" cy="2880320"/>
          </a:xfrm>
          <a:prstGeom prst="rect">
            <a:avLst/>
          </a:prstGeom>
          <a:noFill/>
          <a:ln>
            <a:noFill/>
          </a:ln>
        </p:spPr>
      </p:pic>
    </p:spTree>
    <p:extLst>
      <p:ext uri="{BB962C8B-B14F-4D97-AF65-F5344CB8AC3E}">
        <p14:creationId xmlns:p14="http://schemas.microsoft.com/office/powerpoint/2010/main" val="13035563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391728901"/>
              </p:ext>
            </p:extLst>
          </p:nvPr>
        </p:nvGraphicFramePr>
        <p:xfrm>
          <a:off x="809582" y="692696"/>
          <a:ext cx="8064896" cy="6321504"/>
        </p:xfrm>
        <a:graphic>
          <a:graphicData uri="http://schemas.openxmlformats.org/drawingml/2006/table">
            <a:tbl>
              <a:tblPr firstRow="1" bandRow="1">
                <a:tableStyleId>{5C22544A-7EE6-4342-B048-85BDC9FD1C3A}</a:tableStyleId>
              </a:tblPr>
              <a:tblGrid>
                <a:gridCol w="8064896"/>
              </a:tblGrid>
              <a:tr h="3182064">
                <a:tc>
                  <a:txBody>
                    <a:bodyPr/>
                    <a:lstStyle/>
                    <a:p>
                      <a:pPr marL="171450" marR="0" indent="-171450" algn="l" defTabSz="914400" rtl="0" eaLnBrk="1" fontAlgn="auto" latinLnBrk="0" hangingPunct="1">
                        <a:lnSpc>
                          <a:spcPct val="100000"/>
                        </a:lnSpc>
                        <a:spcBef>
                          <a:spcPts val="0"/>
                        </a:spcBef>
                        <a:spcAft>
                          <a:spcPts val="0"/>
                        </a:spcAft>
                        <a:buClrTx/>
                        <a:buSzTx/>
                        <a:buFontTx/>
                        <a:buBlip>
                          <a:blip r:embed="rId2"/>
                        </a:buBlip>
                        <a:tabLst/>
                        <a:defRPr/>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Taller de Visas para viajar a los Estados Unidos dirigido a agencias de viajes de turismo emisivo. Oficinas </a:t>
                      </a:r>
                      <a:r>
                        <a:rPr lang="es-MX" sz="2000" b="0" dirty="0" err="1"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Nexus</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 Tours.</a:t>
                      </a:r>
                      <a:endParaRPr lang="es-MX" sz="2000" b="0" kern="1200" dirty="0">
                        <a:solidFill>
                          <a:schemeClr val="dk1"/>
                        </a:solidFill>
                        <a:effectLst/>
                        <a:latin typeface="Calibri" panose="020F0502020204030204" pitchFamily="34" charset="0"/>
                        <a:ea typeface="Segoe UI" panose="020B0502040204020203" pitchFamily="34" charset="0"/>
                        <a:cs typeface="Segoe UI" panose="020B0502040204020203" pitchFamily="34" charset="0"/>
                      </a:endParaRPr>
                    </a:p>
                  </a:txBody>
                  <a:tcPr>
                    <a:noFill/>
                  </a:tcPr>
                </a:tc>
              </a:tr>
              <a:tr h="370840">
                <a:tc>
                  <a:txBody>
                    <a:bodyPr/>
                    <a:lstStyle/>
                    <a:p>
                      <a:pPr marL="171450" marR="0" indent="-171450" algn="l" defTabSz="914400" rtl="0" eaLnBrk="1" fontAlgn="auto" latinLnBrk="0" hangingPunct="1">
                        <a:lnSpc>
                          <a:spcPct val="100000"/>
                        </a:lnSpc>
                        <a:spcBef>
                          <a:spcPts val="0"/>
                        </a:spcBef>
                        <a:spcAft>
                          <a:spcPts val="0"/>
                        </a:spcAft>
                        <a:buClrTx/>
                        <a:buSzTx/>
                        <a:buFontTx/>
                        <a:buBlip>
                          <a:blip r:embed="rId2"/>
                        </a:buBlip>
                        <a:tabLst/>
                        <a:defRPr/>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en la presentación del "PLAN MUNICIPAL DE DESARROLLO".</a:t>
                      </a: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marR="0" indent="-171450" algn="l" defTabSz="914400" rtl="0" eaLnBrk="1" fontAlgn="auto" latinLnBrk="0" hangingPunct="1">
                        <a:lnSpc>
                          <a:spcPct val="100000"/>
                        </a:lnSpc>
                        <a:spcBef>
                          <a:spcPts val="0"/>
                        </a:spcBef>
                        <a:spcAft>
                          <a:spcPts val="0"/>
                        </a:spcAft>
                        <a:buClrTx/>
                        <a:buSzTx/>
                        <a:buFontTx/>
                        <a:buBlip>
                          <a:blip r:embed="rId2"/>
                        </a:buBlip>
                        <a:tabLst/>
                        <a:defRPr/>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marR="0" indent="-171450" algn="l" defTabSz="914400" rtl="0" eaLnBrk="1" fontAlgn="auto" latinLnBrk="0" hangingPunct="1">
                        <a:lnSpc>
                          <a:spcPct val="100000"/>
                        </a:lnSpc>
                        <a:spcBef>
                          <a:spcPts val="0"/>
                        </a:spcBef>
                        <a:spcAft>
                          <a:spcPts val="0"/>
                        </a:spcAft>
                        <a:buClrTx/>
                        <a:buSzTx/>
                        <a:buFontTx/>
                        <a:buBlip>
                          <a:blip r:embed="rId2"/>
                        </a:buBlip>
                        <a:tabLst/>
                        <a:defRPr/>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marR="0" indent="-171450" algn="l" defTabSz="914400" rtl="0" eaLnBrk="1" fontAlgn="auto" latinLnBrk="0" hangingPunct="1">
                        <a:lnSpc>
                          <a:spcPct val="100000"/>
                        </a:lnSpc>
                        <a:spcBef>
                          <a:spcPts val="0"/>
                        </a:spcBef>
                        <a:spcAft>
                          <a:spcPts val="0"/>
                        </a:spcAft>
                        <a:buClrTx/>
                        <a:buSzTx/>
                        <a:buFontTx/>
                        <a:buBlip>
                          <a:blip r:embed="rId2"/>
                        </a:buBlip>
                        <a:tabLst/>
                        <a:defRPr/>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marR="0" indent="-171450" algn="l" defTabSz="914400" rtl="0" eaLnBrk="1" fontAlgn="auto" latinLnBrk="0" hangingPunct="1">
                        <a:lnSpc>
                          <a:spcPct val="100000"/>
                        </a:lnSpc>
                        <a:spcBef>
                          <a:spcPts val="0"/>
                        </a:spcBef>
                        <a:spcAft>
                          <a:spcPts val="0"/>
                        </a:spcAft>
                        <a:buClrTx/>
                        <a:buSzTx/>
                        <a:buFontTx/>
                        <a:buBlip>
                          <a:blip r:embed="rId2"/>
                        </a:buBlip>
                        <a:tabLst/>
                        <a:defRPr/>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marR="0" indent="-171450" algn="l" defTabSz="914400" rtl="0" eaLnBrk="1" fontAlgn="auto" latinLnBrk="0" hangingPunct="1">
                        <a:lnSpc>
                          <a:spcPct val="100000"/>
                        </a:lnSpc>
                        <a:spcBef>
                          <a:spcPts val="0"/>
                        </a:spcBef>
                        <a:spcAft>
                          <a:spcPts val="0"/>
                        </a:spcAft>
                        <a:buClrTx/>
                        <a:buSzTx/>
                        <a:buFontTx/>
                        <a:buBlip>
                          <a:blip r:embed="rId2"/>
                        </a:buBlip>
                        <a:tabLst/>
                        <a:defRPr/>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marR="0" indent="-171450" algn="l" defTabSz="914400" rtl="0" eaLnBrk="1" fontAlgn="auto" latinLnBrk="0" hangingPunct="1">
                        <a:lnSpc>
                          <a:spcPct val="100000"/>
                        </a:lnSpc>
                        <a:spcBef>
                          <a:spcPts val="0"/>
                        </a:spcBef>
                        <a:spcAft>
                          <a:spcPts val="0"/>
                        </a:spcAft>
                        <a:buClrTx/>
                        <a:buSzTx/>
                        <a:buFontTx/>
                        <a:buBlip>
                          <a:blip r:embed="rId2"/>
                        </a:buBlip>
                        <a:tabLst/>
                        <a:defRPr/>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marR="0" indent="-171450" algn="l" defTabSz="914400" rtl="0" eaLnBrk="1" fontAlgn="auto" latinLnBrk="0" hangingPunct="1">
                        <a:lnSpc>
                          <a:spcPct val="100000"/>
                        </a:lnSpc>
                        <a:spcBef>
                          <a:spcPts val="0"/>
                        </a:spcBef>
                        <a:spcAft>
                          <a:spcPts val="0"/>
                        </a:spcAft>
                        <a:buClrTx/>
                        <a:buSzTx/>
                        <a:buFontTx/>
                        <a:buBlip>
                          <a:blip r:embed="rId2"/>
                        </a:buBlip>
                        <a:tabLst/>
                        <a:defRPr/>
                      </a:pPr>
                      <a:endParaRPr lang="es-MX"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171450" indent="-171450">
                        <a:buFontTx/>
                        <a:buBlip>
                          <a:blip r:embed="rId2"/>
                        </a:buBlip>
                      </a:pPr>
                      <a:endParaRPr lang="es-MX" sz="2000" b="0" kern="1200" dirty="0">
                        <a:solidFill>
                          <a:schemeClr val="dk1"/>
                        </a:solidFill>
                        <a:effectLst/>
                        <a:latin typeface="Calibri" panose="020F0502020204030204" pitchFamily="34" charset="0"/>
                        <a:ea typeface="Segoe UI" panose="020B0502040204020203" pitchFamily="34" charset="0"/>
                        <a:cs typeface="Segoe UI" panose="020B0502040204020203" pitchFamily="34" charset="0"/>
                      </a:endParaRPr>
                    </a:p>
                  </a:txBody>
                  <a:tcPr>
                    <a:noFill/>
                  </a:tcPr>
                </a:tc>
              </a:tr>
            </a:tbl>
          </a:graphicData>
        </a:graphic>
      </p:graphicFrame>
      <p:pic>
        <p:nvPicPr>
          <p:cNvPr id="5" name="4 Imagen" descr="C:\Users\AMAV\Downloads\WhatsApp Image 2017-03-16 at 8.46.10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5836" y="1412776"/>
            <a:ext cx="3492388" cy="2376264"/>
          </a:xfrm>
          <a:prstGeom prst="rect">
            <a:avLst/>
          </a:prstGeom>
          <a:noFill/>
          <a:ln>
            <a:noFill/>
          </a:ln>
        </p:spPr>
      </p:pic>
      <p:pic>
        <p:nvPicPr>
          <p:cNvPr id="8" name="7 Imagen" descr="C:\Users\AMAV\Downloads\WhatsApp Image 2017-03-22 at 10.35.02 A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5097" y="4437112"/>
            <a:ext cx="3492388" cy="2148042"/>
          </a:xfrm>
          <a:prstGeom prst="rect">
            <a:avLst/>
          </a:prstGeom>
          <a:noFill/>
          <a:ln>
            <a:noFill/>
          </a:ln>
        </p:spPr>
      </p:pic>
    </p:spTree>
    <p:extLst>
      <p:ext uri="{BB962C8B-B14F-4D97-AF65-F5344CB8AC3E}">
        <p14:creationId xmlns:p14="http://schemas.microsoft.com/office/powerpoint/2010/main" val="49775192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130692412"/>
              </p:ext>
            </p:extLst>
          </p:nvPr>
        </p:nvGraphicFramePr>
        <p:xfrm>
          <a:off x="683568" y="548680"/>
          <a:ext cx="7920880" cy="7010400"/>
        </p:xfrm>
        <a:graphic>
          <a:graphicData uri="http://schemas.openxmlformats.org/drawingml/2006/table">
            <a:tbl>
              <a:tblPr firstRow="1" bandRow="1">
                <a:tableStyleId>{5C22544A-7EE6-4342-B048-85BDC9FD1C3A}</a:tableStyleId>
              </a:tblPr>
              <a:tblGrid>
                <a:gridCol w="7920880"/>
              </a:tblGrid>
              <a:tr h="370840">
                <a:tc>
                  <a:txBody>
                    <a:bodyPr/>
                    <a:lstStyle/>
                    <a:p>
                      <a:pPr marL="171450" indent="-171450" algn="just">
                        <a:spcAft>
                          <a:spcPts val="0"/>
                        </a:spcAft>
                        <a:buFontTx/>
                        <a:buBlip>
                          <a:blip r:embed="rId2"/>
                        </a:buBlip>
                      </a:pP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en el Tianguis Turístico de </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México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2017 celebrado en la </a:t>
                      </a:r>
                      <a:endPar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        Ciudad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de Acapulco en la Expo Mundo Imperial</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2"/>
                        </a:buBlip>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0" indent="0" algn="just">
                        <a:spcAft>
                          <a:spcPts val="0"/>
                        </a:spcAft>
                        <a:buFontTx/>
                        <a:buNone/>
                      </a:pP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2"/>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con Todos los Presidentes de Asociaciones de Hoteles, realizada en Acapulco. Temas: Seguridad; Transporte y </a:t>
                      </a:r>
                      <a:r>
                        <a:rPr lang="es-MX" sz="2000" b="0" dirty="0" err="1">
                          <a:solidFill>
                            <a:srgbClr val="262626"/>
                          </a:solidFill>
                          <a:effectLst/>
                          <a:latin typeface="Calibri" panose="020F0502020204030204" pitchFamily="34" charset="0"/>
                          <a:ea typeface="Segoe UI" panose="020B0502040204020203" pitchFamily="34" charset="0"/>
                          <a:cs typeface="Segoe UI" panose="020B0502040204020203" pitchFamily="34" charset="0"/>
                        </a:rPr>
                        <a:t>Airbnb</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2"/>
                        </a:buBlip>
                      </a:pP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2"/>
                        </a:buBlip>
                      </a:pP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2"/>
                        </a:buBlip>
                      </a:pP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2"/>
                        </a:buBlip>
                      </a:pP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2"/>
                        </a:buBlip>
                      </a:pP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2"/>
                        </a:buBlip>
                      </a:pP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2"/>
                        </a:buBlip>
                      </a:pP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2"/>
                        </a:buBlip>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6" name="5 Imagen" descr="C:\Users\AMAV\Downloads\WhatsApp Image 2017-03-29 at 5.03.52 PM.jpeg"/>
          <p:cNvPicPr/>
          <p:nvPr/>
        </p:nvPicPr>
        <p:blipFill rotWithShape="1">
          <a:blip r:embed="rId3" cstate="print">
            <a:extLst>
              <a:ext uri="{28A0092B-C50C-407E-A947-70E740481C1C}">
                <a14:useLocalDpi xmlns:a14="http://schemas.microsoft.com/office/drawing/2010/main" val="0"/>
              </a:ext>
            </a:extLst>
          </a:blip>
          <a:srcRect t="9920"/>
          <a:stretch/>
        </p:blipFill>
        <p:spPr bwMode="auto">
          <a:xfrm>
            <a:off x="3321033" y="4603099"/>
            <a:ext cx="3096344" cy="2066261"/>
          </a:xfrm>
          <a:prstGeom prst="rect">
            <a:avLst/>
          </a:prstGeom>
          <a:noFill/>
          <a:ln>
            <a:noFill/>
          </a:ln>
        </p:spPr>
      </p:pic>
      <p:pic>
        <p:nvPicPr>
          <p:cNvPr id="2" name="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7319" y="1271496"/>
            <a:ext cx="3563772" cy="2373528"/>
          </a:xfrm>
          <a:prstGeom prst="rect">
            <a:avLst/>
          </a:prstGeom>
        </p:spPr>
      </p:pic>
    </p:spTree>
    <p:extLst>
      <p:ext uri="{BB962C8B-B14F-4D97-AF65-F5344CB8AC3E}">
        <p14:creationId xmlns:p14="http://schemas.microsoft.com/office/powerpoint/2010/main" val="302184050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87624" y="3501008"/>
            <a:ext cx="7128792"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MX"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rPr>
              <a:t>ABRIL 2017</a:t>
            </a:r>
            <a:endParaRPr lang="es-MX"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endParaRPr>
          </a:p>
        </p:txBody>
      </p:sp>
    </p:spTree>
    <p:extLst>
      <p:ext uri="{BB962C8B-B14F-4D97-AF65-F5344CB8AC3E}">
        <p14:creationId xmlns:p14="http://schemas.microsoft.com/office/powerpoint/2010/main" val="12816960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221507283"/>
              </p:ext>
            </p:extLst>
          </p:nvPr>
        </p:nvGraphicFramePr>
        <p:xfrm>
          <a:off x="683568" y="692696"/>
          <a:ext cx="8064896" cy="6035040"/>
        </p:xfrm>
        <a:graphic>
          <a:graphicData uri="http://schemas.openxmlformats.org/drawingml/2006/table">
            <a:tbl>
              <a:tblPr firstRow="1" bandRow="1">
                <a:tableStyleId>{5C22544A-7EE6-4342-B048-85BDC9FD1C3A}</a:tableStyleId>
              </a:tblPr>
              <a:tblGrid>
                <a:gridCol w="8064896"/>
              </a:tblGrid>
              <a:tr h="370840">
                <a:tc>
                  <a:txBody>
                    <a:bodyPr/>
                    <a:lstStyle/>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en importante reunión de Seguridad “Encuentro de Empresarios” con el Secretario Osorio Chong, Carlos Joaquín González Gobernador De Q. Roo y la Mesa de Coordinación de Seguridad.</a:t>
                      </a: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 Mensual del Comité de Recursos Humanos de la AMAV, Q. Roo /Oficinas </a:t>
                      </a:r>
                      <a:r>
                        <a:rPr lang="es-MX" sz="1800" b="0" dirty="0" err="1"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Amstar</a:t>
                      </a: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endParaRPr lang="es-ES"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ES"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ES"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ES"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ES"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ES"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ES"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ES"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3" name="2 Imagen" descr="C:\Users\AMAV\Downloads\WhatsApp Image 2017-04-05 at 3.19.38 PM(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1556792"/>
            <a:ext cx="3744416" cy="2376264"/>
          </a:xfrm>
          <a:prstGeom prst="rect">
            <a:avLst/>
          </a:prstGeom>
          <a:noFill/>
          <a:ln>
            <a:noFill/>
          </a:ln>
        </p:spPr>
      </p:pic>
      <p:pic>
        <p:nvPicPr>
          <p:cNvPr id="5" name="4 Imagen" descr="C:\Users\AMAV\Downloads\WhatsApp Image 2017-05-05 at 1.55.08 P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4393196"/>
            <a:ext cx="5400600" cy="1944216"/>
          </a:xfrm>
          <a:prstGeom prst="rect">
            <a:avLst/>
          </a:prstGeom>
          <a:noFill/>
          <a:ln>
            <a:noFill/>
          </a:ln>
        </p:spPr>
      </p:pic>
    </p:spTree>
    <p:extLst>
      <p:ext uri="{BB962C8B-B14F-4D97-AF65-F5344CB8AC3E}">
        <p14:creationId xmlns:p14="http://schemas.microsoft.com/office/powerpoint/2010/main" val="17859883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285594221"/>
              </p:ext>
            </p:extLst>
          </p:nvPr>
        </p:nvGraphicFramePr>
        <p:xfrm>
          <a:off x="611560" y="692696"/>
          <a:ext cx="7920880" cy="6009640"/>
        </p:xfrm>
        <a:graphic>
          <a:graphicData uri="http://schemas.openxmlformats.org/drawingml/2006/table">
            <a:tbl>
              <a:tblPr firstRow="1" bandRow="1">
                <a:tableStyleId>{5C22544A-7EE6-4342-B048-85BDC9FD1C3A}</a:tableStyleId>
              </a:tblPr>
              <a:tblGrid>
                <a:gridCol w="7920880"/>
              </a:tblGrid>
              <a:tr h="370840">
                <a:tc>
                  <a:txBody>
                    <a:bodyPr/>
                    <a:lstStyle/>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en la Reunión CIMUC para el tema de “Levantamiento Módulos Ambulantes”</a:t>
                      </a:r>
                      <a:endParaRPr lang="es-MX"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MX" sz="1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 con Alejandro </a:t>
                      </a:r>
                      <a:r>
                        <a:rPr lang="es-MX" sz="1800" b="0" dirty="0" err="1"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Schtulmann</a:t>
                      </a: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 Cecilia de los </a:t>
                      </a:r>
                      <a:r>
                        <a:rPr lang="es-MX" sz="1800" b="0" dirty="0" err="1"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Rios</a:t>
                      </a: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 de </a:t>
                      </a:r>
                      <a:r>
                        <a:rPr lang="es-MX" sz="1800" b="0" dirty="0" err="1"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Emerging</a:t>
                      </a: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r>
                        <a:rPr lang="es-MX" sz="1800" b="0" dirty="0" err="1"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Markets</a:t>
                      </a: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r>
                        <a:rPr lang="es-MX" sz="1800" b="0" dirty="0" err="1"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Political</a:t>
                      </a: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r>
                        <a:rPr lang="es-MX" sz="1800" b="0" dirty="0" err="1"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Risk</a:t>
                      </a: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r>
                        <a:rPr lang="es-MX" sz="1800" b="0" dirty="0" err="1"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Analysis</a:t>
                      </a: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 (EMPRA). EMPRA es una consultora especializada en el análisis de riesgo político, políticas públicas y seguridad en México.</a:t>
                      </a: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en la reunión con la Vocera del Gobernador.</a:t>
                      </a: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0" indent="0" algn="just">
                        <a:lnSpc>
                          <a:spcPct val="100000"/>
                        </a:lnSpc>
                        <a:spcAft>
                          <a:spcPts val="0"/>
                        </a:spcAft>
                        <a:buFontTx/>
                        <a:buNone/>
                      </a:pPr>
                      <a:endParaRPr lang="es-MX" sz="1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spcAft>
                          <a:spcPts val="0"/>
                        </a:spcAft>
                        <a:buFontTx/>
                        <a:buBlip>
                          <a:blip r:embed="rId2"/>
                        </a:buBlip>
                      </a:pP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 Cuerpo Consular acreditados en Q. Roo con el Secretario Estatal de Seguridad Pública, Lic. Rodolfo del Ángel. </a:t>
                      </a:r>
                    </a:p>
                    <a:p>
                      <a:pPr marL="285750" indent="-285750">
                        <a:spcAft>
                          <a:spcPts val="0"/>
                        </a:spcAft>
                        <a:buFontTx/>
                        <a:buBlip>
                          <a:blip r:embed="rId2"/>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spcAft>
                          <a:spcPts val="0"/>
                        </a:spcAft>
                        <a:buFontTx/>
                        <a:buBlip>
                          <a:blip r:embed="rId2"/>
                        </a:buBlip>
                      </a:pPr>
                      <a:endPar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spcAft>
                          <a:spcPts val="0"/>
                        </a:spcAft>
                        <a:buFontTx/>
                        <a:buBlip>
                          <a:blip r:embed="rId2"/>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spcAft>
                          <a:spcPts val="0"/>
                        </a:spcAft>
                        <a:buFontTx/>
                        <a:buBlip>
                          <a:blip r:embed="rId2"/>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spcAft>
                          <a:spcPts val="0"/>
                        </a:spcAft>
                        <a:buFontTx/>
                        <a:buBlip>
                          <a:blip r:embed="rId2"/>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spcAft>
                          <a:spcPts val="0"/>
                        </a:spcAft>
                        <a:buFontTx/>
                        <a:buBlip>
                          <a:blip r:embed="rId2"/>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spcAft>
                          <a:spcPts val="0"/>
                        </a:spcAft>
                        <a:buFontTx/>
                        <a:buBlip>
                          <a:blip r:embed="rId2"/>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spcAft>
                          <a:spcPts val="0"/>
                        </a:spcAft>
                        <a:buFontTx/>
                        <a:buBlip>
                          <a:blip r:embed="rId2"/>
                        </a:buBlip>
                      </a:pPr>
                      <a:endParaRPr lang="es-MX"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0" indent="0">
                        <a:spcAft>
                          <a:spcPts val="0"/>
                        </a:spcAft>
                        <a:buFontTx/>
                        <a:buNone/>
                      </a:pPr>
                      <a:endParaRPr lang="es-MX"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 Sergio González con Héctor Tamayo Tesorero de Puerto Morelos. Tema Mesas de Hospitalidad.</a:t>
                      </a: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3757160"/>
            <a:ext cx="3096344" cy="2322258"/>
          </a:xfrm>
          <a:prstGeom prst="rect">
            <a:avLst/>
          </a:prstGeom>
        </p:spPr>
      </p:pic>
    </p:spTree>
    <p:extLst>
      <p:ext uri="{BB962C8B-B14F-4D97-AF65-F5344CB8AC3E}">
        <p14:creationId xmlns:p14="http://schemas.microsoft.com/office/powerpoint/2010/main" val="52191455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87624" y="3501008"/>
            <a:ext cx="7128792"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MX"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rPr>
              <a:t>MAYO 2017</a:t>
            </a:r>
            <a:endParaRPr lang="es-MX"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endParaRPr>
          </a:p>
        </p:txBody>
      </p:sp>
    </p:spTree>
    <p:extLst>
      <p:ext uri="{BB962C8B-B14F-4D97-AF65-F5344CB8AC3E}">
        <p14:creationId xmlns:p14="http://schemas.microsoft.com/office/powerpoint/2010/main" val="1703053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715402653"/>
              </p:ext>
            </p:extLst>
          </p:nvPr>
        </p:nvGraphicFramePr>
        <p:xfrm>
          <a:off x="843814" y="764704"/>
          <a:ext cx="7704856" cy="6705600"/>
        </p:xfrm>
        <a:graphic>
          <a:graphicData uri="http://schemas.openxmlformats.org/drawingml/2006/table">
            <a:tbl>
              <a:tblPr firstRow="1" bandRow="1">
                <a:tableStyleId>{5C22544A-7EE6-4342-B048-85BDC9FD1C3A}</a:tableStyleId>
              </a:tblPr>
              <a:tblGrid>
                <a:gridCol w="7704856"/>
              </a:tblGrid>
              <a:tr h="370840">
                <a:tc>
                  <a:txBody>
                    <a:bodyPr/>
                    <a:lstStyle/>
                    <a:p>
                      <a:pPr marL="342900" indent="-342900" algn="just">
                        <a:spcAft>
                          <a:spcPts val="0"/>
                        </a:spcAft>
                        <a:buFontTx/>
                        <a:buBlip>
                          <a:blip r:embed="rId2"/>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Mensual de Recursos Humanos de la AMAV / oficinas AMAV / Tema: Marketing Personal</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342900" indent="-342900" algn="just">
                        <a:spcAft>
                          <a:spcPts val="0"/>
                        </a:spcAft>
                        <a:buFontTx/>
                        <a:buBlip>
                          <a:blip r:embed="rId2"/>
                        </a:buBlip>
                      </a:pPr>
                      <a:endPar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342900" indent="-34290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342900" indent="-34290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342900" indent="-34290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342900" indent="-34290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342900" indent="-34290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342900" indent="-342900" algn="just">
                        <a:spcAft>
                          <a:spcPts val="0"/>
                        </a:spcAft>
                        <a:buFontTx/>
                        <a:buBlip>
                          <a:blip r:embed="rId2"/>
                        </a:buBlip>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342900" indent="-342900" algn="just">
                        <a:spcAft>
                          <a:spcPts val="0"/>
                        </a:spcAft>
                        <a:buFontTx/>
                        <a:buBlip>
                          <a:blip r:embed="rId2"/>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en la Instalación de la Mesa de Seguridad y Justicia de Cancún e Isla Mujeres / Hotel Le </a:t>
                      </a:r>
                      <a:r>
                        <a:rPr lang="es-MX" sz="2000" b="0" dirty="0" err="1">
                          <a:solidFill>
                            <a:srgbClr val="262626"/>
                          </a:solidFill>
                          <a:effectLst/>
                          <a:latin typeface="Calibri" panose="020F0502020204030204" pitchFamily="34" charset="0"/>
                          <a:ea typeface="Segoe UI" panose="020B0502040204020203" pitchFamily="34" charset="0"/>
                          <a:cs typeface="Segoe UI" panose="020B0502040204020203" pitchFamily="34" charset="0"/>
                        </a:rPr>
                        <a:t>Blanc</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342900" indent="-34290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342900" indent="-34290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342900" indent="-34290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342900" indent="-34290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342900" indent="-34290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342900" indent="-34290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342900" indent="-34290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342900" indent="-34290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342900" indent="-34290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342900" indent="-342900" algn="just">
                        <a:spcAft>
                          <a:spcPts val="0"/>
                        </a:spcAft>
                        <a:buFontTx/>
                        <a:buBlip>
                          <a:blip r:embed="rId2"/>
                        </a:buBlip>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3" name="2 Imagen"/>
          <p:cNvPicPr/>
          <p:nvPr/>
        </p:nvPicPr>
        <p:blipFill>
          <a:blip r:embed="rId3"/>
          <a:stretch>
            <a:fillRect/>
          </a:stretch>
        </p:blipFill>
        <p:spPr>
          <a:xfrm>
            <a:off x="1988981" y="1412776"/>
            <a:ext cx="5822577" cy="2088232"/>
          </a:xfrm>
          <a:prstGeom prst="rect">
            <a:avLst/>
          </a:prstGeom>
        </p:spPr>
      </p:pic>
      <p:pic>
        <p:nvPicPr>
          <p:cNvPr id="5" name="4 Imagen" descr="C:\Users\AMAV\Downloads\WhatsApp Image 2017-05-05 at 10.20.41 A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8" y="4221088"/>
            <a:ext cx="4248472" cy="2448272"/>
          </a:xfrm>
          <a:prstGeom prst="rect">
            <a:avLst/>
          </a:prstGeom>
          <a:noFill/>
          <a:ln>
            <a:noFill/>
          </a:ln>
        </p:spPr>
      </p:pic>
    </p:spTree>
    <p:extLst>
      <p:ext uri="{BB962C8B-B14F-4D97-AF65-F5344CB8AC3E}">
        <p14:creationId xmlns:p14="http://schemas.microsoft.com/office/powerpoint/2010/main" val="28978421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835680" y="4005064"/>
            <a:ext cx="6696744"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MX"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rPr>
              <a:t>ENERO 2017</a:t>
            </a:r>
            <a:endParaRPr lang="es-MX"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endParaRPr>
          </a:p>
        </p:txBody>
      </p:sp>
    </p:spTree>
    <p:extLst>
      <p:ext uri="{BB962C8B-B14F-4D97-AF65-F5344CB8AC3E}">
        <p14:creationId xmlns:p14="http://schemas.microsoft.com/office/powerpoint/2010/main" val="10730732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267428061"/>
              </p:ext>
            </p:extLst>
          </p:nvPr>
        </p:nvGraphicFramePr>
        <p:xfrm>
          <a:off x="755575" y="476672"/>
          <a:ext cx="8136905" cy="5791200"/>
        </p:xfrm>
        <a:graphic>
          <a:graphicData uri="http://schemas.openxmlformats.org/drawingml/2006/table">
            <a:tbl>
              <a:tblPr firstRow="1" bandRow="1">
                <a:tableStyleId>{5C22544A-7EE6-4342-B048-85BDC9FD1C3A}</a:tableStyleId>
              </a:tblPr>
              <a:tblGrid>
                <a:gridCol w="8136905"/>
              </a:tblGrid>
              <a:tr h="370840">
                <a:tc>
                  <a:txBody>
                    <a:bodyPr/>
                    <a:lstStyle/>
                    <a:p>
                      <a:pPr marL="0" indent="0" algn="just">
                        <a:spcAft>
                          <a:spcPts val="0"/>
                        </a:spcAft>
                        <a:buFontTx/>
                        <a:buNone/>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a la Reunión de Trabajo para la instalación del Comité Operativo Especializado en caso de Huracanes / Oficinas de Protección Civil.</a:t>
                      </a: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0" indent="0" algn="just">
                        <a:spcAft>
                          <a:spcPts val="0"/>
                        </a:spcAft>
                        <a:buFontTx/>
                        <a:buNone/>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de Trabajo con Rodrigo </a:t>
                      </a:r>
                      <a:r>
                        <a:rPr lang="es-MX" sz="2000" b="0" dirty="0" err="1">
                          <a:solidFill>
                            <a:srgbClr val="262626"/>
                          </a:solidFill>
                          <a:effectLst/>
                          <a:latin typeface="Calibri" panose="020F0502020204030204" pitchFamily="34" charset="0"/>
                          <a:ea typeface="Segoe UI" panose="020B0502040204020203" pitchFamily="34" charset="0"/>
                          <a:cs typeface="Segoe UI" panose="020B0502040204020203" pitchFamily="34" charset="0"/>
                        </a:rPr>
                        <a:t>Constandse</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y Alfonso Fernández de </a:t>
                      </a:r>
                      <a:r>
                        <a:rPr lang="es-MX" sz="2000" b="0" dirty="0" err="1">
                          <a:solidFill>
                            <a:srgbClr val="262626"/>
                          </a:solidFill>
                          <a:effectLst/>
                          <a:latin typeface="Calibri" panose="020F0502020204030204" pitchFamily="34" charset="0"/>
                          <a:ea typeface="Segoe UI" panose="020B0502040204020203" pitchFamily="34" charset="0"/>
                          <a:cs typeface="Segoe UI" panose="020B0502040204020203" pitchFamily="34" charset="0"/>
                        </a:rPr>
                        <a:t>Delphinus</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para la planeación del Workshop con ABTA y AHHMAR.</a:t>
                      </a: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0" indent="0" algn="just">
                        <a:spcAft>
                          <a:spcPts val="0"/>
                        </a:spcAft>
                        <a:buFontTx/>
                        <a:buNone/>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en el Evento “Foro Estudiantil de Turismo”, con la Asistencia del Secretario de Turismo Enrique de la Madrid / Universidad Tecnológica de Cancún</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3" name="2 Imagen" descr="C:\Users\AMAV\Downloads\WhatsApp Image 2017-05-24 at 12.27.42 P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3717032"/>
            <a:ext cx="4392488" cy="2924904"/>
          </a:xfrm>
          <a:prstGeom prst="rect">
            <a:avLst/>
          </a:prstGeom>
          <a:noFill/>
          <a:ln>
            <a:noFill/>
          </a:ln>
        </p:spPr>
      </p:pic>
    </p:spTree>
    <p:extLst>
      <p:ext uri="{BB962C8B-B14F-4D97-AF65-F5344CB8AC3E}">
        <p14:creationId xmlns:p14="http://schemas.microsoft.com/office/powerpoint/2010/main" val="87454951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452320300"/>
              </p:ext>
            </p:extLst>
          </p:nvPr>
        </p:nvGraphicFramePr>
        <p:xfrm>
          <a:off x="827584" y="764704"/>
          <a:ext cx="7776864" cy="4770120"/>
        </p:xfrm>
        <a:graphic>
          <a:graphicData uri="http://schemas.openxmlformats.org/drawingml/2006/table">
            <a:tbl>
              <a:tblPr firstRow="1" bandRow="1">
                <a:tableStyleId>{5C22544A-7EE6-4342-B048-85BDC9FD1C3A}</a:tableStyleId>
              </a:tblPr>
              <a:tblGrid>
                <a:gridCol w="7776864"/>
              </a:tblGrid>
              <a:tr h="370840">
                <a:tc>
                  <a:txBody>
                    <a:bodyPr/>
                    <a:lstStyle/>
                    <a:p>
                      <a:pPr marL="285750" indent="-285750" algn="just">
                        <a:spcAft>
                          <a:spcPts val="0"/>
                        </a:spcAft>
                        <a:buFontTx/>
                        <a:buBlip>
                          <a:blip r:embed="rId2"/>
                        </a:buBlip>
                      </a:pPr>
                      <a:r>
                        <a:rPr lang="es-MX"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a la Inauguración del “Parque Público Playa Langosta Evento encabezado por el Secretario de Turismo Federal. </a:t>
                      </a:r>
                      <a:endParaRPr lang="es-MX"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2"/>
                        </a:buBlip>
                      </a:pPr>
                      <a:r>
                        <a:rPr lang="es-MX"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en el Conversatorio sobre “Desarrollo de Resiliencia Turística” encabezado por el C.P. Carlos Joaquín González Gobernador Constitucional del Estado de Quintana Roo con autoridades turísticas internacionales /Salón </a:t>
                      </a:r>
                      <a:r>
                        <a:rPr lang="es-MX" sz="1600" b="0" dirty="0" err="1">
                          <a:solidFill>
                            <a:srgbClr val="262626"/>
                          </a:solidFill>
                          <a:effectLst/>
                          <a:latin typeface="Calibri" panose="020F0502020204030204" pitchFamily="34" charset="0"/>
                          <a:ea typeface="Segoe UI" panose="020B0502040204020203" pitchFamily="34" charset="0"/>
                          <a:cs typeface="Segoe UI" panose="020B0502040204020203" pitchFamily="34" charset="0"/>
                        </a:rPr>
                        <a:t>Star</a:t>
                      </a: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Hotel Moon Palace Golf e Spa Resort</a:t>
                      </a:r>
                      <a:r>
                        <a:rPr lang="es-MX"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p>
                    <a:p>
                      <a:pPr marL="285750" indent="-285750" algn="just">
                        <a:spcAft>
                          <a:spcPts val="0"/>
                        </a:spcAft>
                        <a:buFontTx/>
                        <a:buBlip>
                          <a:blip r:embed="rId2"/>
                        </a:buBlip>
                      </a:pP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2"/>
                        </a:buBlip>
                      </a:pP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2"/>
                        </a:buBlip>
                      </a:pP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2"/>
                        </a:buBlip>
                      </a:pP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6152" y="1268760"/>
            <a:ext cx="5390184" cy="1572549"/>
          </a:xfrm>
          <a:prstGeom prst="rect">
            <a:avLst/>
          </a:prstGeom>
        </p:spPr>
      </p:pic>
      <p:pic>
        <p:nvPicPr>
          <p:cNvPr id="3" name="2 Imagen"/>
          <p:cNvPicPr>
            <a:picLocks noChangeAspect="1"/>
          </p:cNvPicPr>
          <p:nvPr/>
        </p:nvPicPr>
        <p:blipFill rotWithShape="1">
          <a:blip r:embed="rId4">
            <a:extLst>
              <a:ext uri="{28A0092B-C50C-407E-A947-70E740481C1C}">
                <a14:useLocalDpi xmlns:a14="http://schemas.microsoft.com/office/drawing/2010/main" val="0"/>
              </a:ext>
            </a:extLst>
          </a:blip>
          <a:srcRect t="10489"/>
          <a:stretch/>
        </p:blipFill>
        <p:spPr>
          <a:xfrm>
            <a:off x="2344960" y="4077072"/>
            <a:ext cx="5112568" cy="2223856"/>
          </a:xfrm>
          <a:prstGeom prst="rect">
            <a:avLst/>
          </a:prstGeom>
        </p:spPr>
      </p:pic>
    </p:spTree>
    <p:extLst>
      <p:ext uri="{BB962C8B-B14F-4D97-AF65-F5344CB8AC3E}">
        <p14:creationId xmlns:p14="http://schemas.microsoft.com/office/powerpoint/2010/main" val="366100650"/>
      </p:ext>
    </p:extLst>
  </p:cSld>
  <p:clrMapOvr>
    <a:masterClrMapping/>
  </p:clrMapOvr>
  <mc:AlternateContent xmlns:mc="http://schemas.openxmlformats.org/markup-compatibility/2006" xmlns:p14="http://schemas.microsoft.com/office/powerpoint/2010/main">
    <mc:Choice Requires="p14">
      <p:transition spd="slow" p14:dur="1100">
        <p14:switch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4199777893"/>
              </p:ext>
            </p:extLst>
          </p:nvPr>
        </p:nvGraphicFramePr>
        <p:xfrm>
          <a:off x="971600" y="836712"/>
          <a:ext cx="7776864" cy="2468880"/>
        </p:xfrm>
        <a:graphic>
          <a:graphicData uri="http://schemas.openxmlformats.org/drawingml/2006/table">
            <a:tbl>
              <a:tblPr firstRow="1" bandRow="1">
                <a:tableStyleId>{5C22544A-7EE6-4342-B048-85BDC9FD1C3A}</a:tableStyleId>
              </a:tblPr>
              <a:tblGrid>
                <a:gridCol w="7776864"/>
              </a:tblGrid>
              <a:tr h="370840">
                <a:tc>
                  <a:txBody>
                    <a:bodyPr/>
                    <a:lstStyle/>
                    <a:p>
                      <a:pPr marL="285750" indent="-285750" algn="just">
                        <a:spcAft>
                          <a:spcPts val="0"/>
                        </a:spcAft>
                        <a:buFontTx/>
                        <a:buBlip>
                          <a:blip r:embed="rId2"/>
                        </a:buBlip>
                      </a:pP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18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a la 1era. Sesión Ordinaria del Consejo Consultivo de Turismo del Municipio de Solidaridad</a:t>
                      </a: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r>
                        <a:rPr lang="es-MX" sz="18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endPar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2"/>
                        </a:buBlip>
                      </a:pP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 </a:t>
                      </a:r>
                      <a:r>
                        <a:rPr lang="es-MX" sz="18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con El Lic. Joaquín González Castro, asignado por el Gobernador para negociar la transportación con placas Federales en Cozumel</a:t>
                      </a: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r>
                        <a:rPr lang="es-MX" sz="18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endPar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2"/>
                        </a:buBlip>
                      </a:pP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 </a:t>
                      </a:r>
                      <a:r>
                        <a:rPr lang="es-MX" sz="18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con la Mtra. Marisol Vanegas, Secretaria de Turismo para el tema de la Conformación del Consejo de Promoción Turística de Q. Roo</a:t>
                      </a: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r>
                        <a:rPr lang="es-MX" sz="18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endPar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2"/>
                        </a:buBlip>
                      </a:pP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3212976"/>
            <a:ext cx="5112568" cy="3195355"/>
          </a:xfrm>
          <a:prstGeom prst="rect">
            <a:avLst/>
          </a:prstGeom>
        </p:spPr>
      </p:pic>
    </p:spTree>
    <p:extLst>
      <p:ext uri="{BB962C8B-B14F-4D97-AF65-F5344CB8AC3E}">
        <p14:creationId xmlns:p14="http://schemas.microsoft.com/office/powerpoint/2010/main" val="3302958617"/>
      </p:ext>
    </p:extLst>
  </p:cSld>
  <p:clrMapOvr>
    <a:masterClrMapping/>
  </p:clrMapOvr>
  <mc:AlternateContent xmlns:mc="http://schemas.openxmlformats.org/markup-compatibility/2006" xmlns:p14="http://schemas.microsoft.com/office/powerpoint/2010/main">
    <mc:Choice Requires="p14">
      <p:transition spd="slow" p14:dur="1100">
        <p14:switch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87624" y="3501008"/>
            <a:ext cx="7128792"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MX"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rPr>
              <a:t>JUNIO 2017</a:t>
            </a:r>
            <a:endParaRPr lang="es-MX"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endParaRPr>
          </a:p>
        </p:txBody>
      </p:sp>
    </p:spTree>
    <p:extLst>
      <p:ext uri="{BB962C8B-B14F-4D97-AF65-F5344CB8AC3E}">
        <p14:creationId xmlns:p14="http://schemas.microsoft.com/office/powerpoint/2010/main" val="10709306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135385458"/>
              </p:ext>
            </p:extLst>
          </p:nvPr>
        </p:nvGraphicFramePr>
        <p:xfrm>
          <a:off x="841127" y="774576"/>
          <a:ext cx="8051353" cy="5852160"/>
        </p:xfrm>
        <a:graphic>
          <a:graphicData uri="http://schemas.openxmlformats.org/drawingml/2006/table">
            <a:tbl>
              <a:tblPr firstRow="1" bandRow="1">
                <a:tableStyleId>{5C22544A-7EE6-4342-B048-85BDC9FD1C3A}</a:tableStyleId>
              </a:tblPr>
              <a:tblGrid>
                <a:gridCol w="8051353"/>
              </a:tblGrid>
              <a:tr h="370840">
                <a:tc>
                  <a:txBody>
                    <a:bodyPr/>
                    <a:lstStyle/>
                    <a:p>
                      <a:pPr marL="285750" indent="-285750" algn="just">
                        <a:spcAft>
                          <a:spcPts val="0"/>
                        </a:spcAft>
                        <a:buFontTx/>
                        <a:buBlip>
                          <a:blip r:embed="rId3"/>
                        </a:buBlip>
                      </a:pPr>
                      <a:r>
                        <a:rPr lang="es-MX"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 </a:t>
                      </a: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con el Diputado Eduardo Martínez Arcila, Presidente de la Gran Comisión de la Cámara de Diputados  para el tema de la Ley de Hacienda Municipal “Mesas de Hospitalidad</a:t>
                      </a:r>
                      <a:r>
                        <a:rPr lang="es-MX"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r>
                        <a:rPr lang="es-MX"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 </a:t>
                      </a: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de Trabajo del Consejo Directivo de AMAV / Restaurante Bandoneón.  </a:t>
                      </a: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3"/>
                        </a:buBlip>
                      </a:pPr>
                      <a:r>
                        <a:rPr lang="es-MX"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en la Instalación del Comité Operativo Especializado en Fenómenos </a:t>
                      </a:r>
                      <a:r>
                        <a:rPr lang="es-MX" sz="1600" b="0" dirty="0" err="1">
                          <a:solidFill>
                            <a:srgbClr val="262626"/>
                          </a:solidFill>
                          <a:effectLst/>
                          <a:latin typeface="Calibri" panose="020F0502020204030204" pitchFamily="34" charset="0"/>
                          <a:ea typeface="Segoe UI" panose="020B0502040204020203" pitchFamily="34" charset="0"/>
                          <a:cs typeface="Segoe UI" panose="020B0502040204020203" pitchFamily="34" charset="0"/>
                        </a:rPr>
                        <a:t>Hidrometeorológicos</a:t>
                      </a: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Temporada 2017 / Sala de Juntas del Palacio Municipal</a:t>
                      </a:r>
                      <a:r>
                        <a:rPr lang="es-MX"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p>
                    <a:p>
                      <a:pPr marL="285750" indent="-2857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5" name="4 Imagen" descr="C:\Users\AMAV\Downloads\WhatsApp Image 2017-06-05 at 10.11.13 A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4581128"/>
            <a:ext cx="3516630" cy="1976755"/>
          </a:xfrm>
          <a:prstGeom prst="rect">
            <a:avLst/>
          </a:prstGeom>
          <a:noFill/>
          <a:ln>
            <a:noFill/>
          </a:ln>
        </p:spPr>
      </p:pic>
      <p:pic>
        <p:nvPicPr>
          <p:cNvPr id="2" name="1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970" y="1412775"/>
            <a:ext cx="3024338" cy="2016225"/>
          </a:xfrm>
          <a:prstGeom prst="rect">
            <a:avLst/>
          </a:prstGeom>
        </p:spPr>
      </p:pic>
    </p:spTree>
    <p:extLst>
      <p:ext uri="{BB962C8B-B14F-4D97-AF65-F5344CB8AC3E}">
        <p14:creationId xmlns:p14="http://schemas.microsoft.com/office/powerpoint/2010/main" val="16403643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4128819256"/>
              </p:ext>
            </p:extLst>
          </p:nvPr>
        </p:nvGraphicFramePr>
        <p:xfrm>
          <a:off x="827584" y="548680"/>
          <a:ext cx="7992888" cy="4876800"/>
        </p:xfrm>
        <a:graphic>
          <a:graphicData uri="http://schemas.openxmlformats.org/drawingml/2006/table">
            <a:tbl>
              <a:tblPr firstRow="1" bandRow="1">
                <a:tableStyleId>{5C22544A-7EE6-4342-B048-85BDC9FD1C3A}</a:tableStyleId>
              </a:tblPr>
              <a:tblGrid>
                <a:gridCol w="7992888"/>
              </a:tblGrid>
              <a:tr h="370840">
                <a:tc>
                  <a:txBody>
                    <a:bodyPr/>
                    <a:lstStyle/>
                    <a:p>
                      <a:pPr marL="285750" indent="-285750" algn="just">
                        <a:spcAft>
                          <a:spcPts val="0"/>
                        </a:spcAft>
                        <a:buFontTx/>
                        <a:buBlip>
                          <a:blip r:embed="rId3"/>
                        </a:buBlip>
                      </a:pP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en la Reunión de Ciudadanos por la Transparencia</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0" indent="0" algn="just">
                        <a:spcAft>
                          <a:spcPts val="0"/>
                        </a:spcAft>
                        <a:buFontTx/>
                        <a:buNone/>
                      </a:pP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3"/>
                        </a:buBlip>
                      </a:pP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con Jaime </a:t>
                      </a:r>
                      <a:r>
                        <a:rPr lang="es-MX" sz="2000" b="0" dirty="0" err="1">
                          <a:solidFill>
                            <a:srgbClr val="262626"/>
                          </a:solidFill>
                          <a:effectLst/>
                          <a:latin typeface="Calibri" panose="020F0502020204030204" pitchFamily="34" charset="0"/>
                          <a:ea typeface="Segoe UI" panose="020B0502040204020203" pitchFamily="34" charset="0"/>
                          <a:cs typeface="Segoe UI" panose="020B0502040204020203" pitchFamily="34" charset="0"/>
                        </a:rPr>
                        <a:t>Ongay</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Secretario de Seguridad Pública de Isla Mujeres</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p>
                    <a:p>
                      <a:pPr marL="285750" indent="-285750" algn="just">
                        <a:spcAft>
                          <a:spcPts val="0"/>
                        </a:spcAft>
                        <a:buFontTx/>
                        <a:buBlip>
                          <a:blip r:embed="rId3"/>
                        </a:buBlip>
                      </a:pPr>
                      <a:endPar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en el Workshop organizado por la AMHMAR y AMAV Q. Roo realizado en el Hotel </a:t>
                      </a:r>
                      <a:r>
                        <a:rPr lang="es-MX" sz="2000" b="0" dirty="0" err="1"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Urban</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r>
                        <a:rPr lang="es-MX" sz="2000" b="0" dirty="0" err="1"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Krystal</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6" name="5 Imagen"/>
          <p:cNvPicPr/>
          <p:nvPr/>
        </p:nvPicPr>
        <p:blipFill rotWithShape="1">
          <a:blip r:embed="rId4"/>
          <a:srcRect b="7995"/>
          <a:stretch/>
        </p:blipFill>
        <p:spPr>
          <a:xfrm>
            <a:off x="2987824" y="908720"/>
            <a:ext cx="3024336" cy="1512168"/>
          </a:xfrm>
          <a:prstGeom prst="rect">
            <a:avLst/>
          </a:prstGeom>
        </p:spPr>
      </p:pic>
      <p:pic>
        <p:nvPicPr>
          <p:cNvPr id="5" name="4 Imagen"/>
          <p:cNvPicPr/>
          <p:nvPr/>
        </p:nvPicPr>
        <p:blipFill>
          <a:blip r:embed="rId5"/>
          <a:stretch>
            <a:fillRect/>
          </a:stretch>
        </p:blipFill>
        <p:spPr>
          <a:xfrm>
            <a:off x="3563888" y="4221088"/>
            <a:ext cx="2304256" cy="2310810"/>
          </a:xfrm>
          <a:prstGeom prst="rect">
            <a:avLst/>
          </a:prstGeom>
        </p:spPr>
      </p:pic>
    </p:spTree>
    <p:extLst>
      <p:ext uri="{BB962C8B-B14F-4D97-AF65-F5344CB8AC3E}">
        <p14:creationId xmlns:p14="http://schemas.microsoft.com/office/powerpoint/2010/main" val="299471710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142672670"/>
              </p:ext>
            </p:extLst>
          </p:nvPr>
        </p:nvGraphicFramePr>
        <p:xfrm>
          <a:off x="683568" y="908720"/>
          <a:ext cx="8317432" cy="5418996"/>
        </p:xfrm>
        <a:graphic>
          <a:graphicData uri="http://schemas.openxmlformats.org/drawingml/2006/table">
            <a:tbl>
              <a:tblPr firstRow="1" bandRow="1">
                <a:tableStyleId>{5C22544A-7EE6-4342-B048-85BDC9FD1C3A}</a:tableStyleId>
              </a:tblPr>
              <a:tblGrid>
                <a:gridCol w="8317432"/>
              </a:tblGrid>
              <a:tr h="2675796">
                <a:tc>
                  <a:txBody>
                    <a:bodyPr/>
                    <a:lstStyle/>
                    <a:p>
                      <a:pPr marL="285750" marR="0" indent="-285750" algn="just" defTabSz="914400" rtl="0" eaLnBrk="1" fontAlgn="auto" latinLnBrk="0" hangingPunct="1">
                        <a:lnSpc>
                          <a:spcPct val="100000"/>
                        </a:lnSpc>
                        <a:spcBef>
                          <a:spcPts val="0"/>
                        </a:spcBef>
                        <a:spcAft>
                          <a:spcPts val="0"/>
                        </a:spcAft>
                        <a:buClrTx/>
                        <a:buSzTx/>
                        <a:buFontTx/>
                        <a:buBlip>
                          <a:blip r:embed="rId3"/>
                        </a:buBlip>
                        <a:tabLst/>
                        <a:defRPr/>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en la Reunión de Cuerpo Consular acreditado en el Estado de Quintana Roo  a una reunión de trabajo convocado por la Dirección General de Turismo del H. Ayuntamiento de Benito Juárez, encabezada por el Lic.  Francisco López Reyes y la Mesa de Seguridad y Justicia Cancún-Isla Mujeres (MSJCIM) / AHC&amp;PM.</a:t>
                      </a:r>
                    </a:p>
                    <a:p>
                      <a:pPr marL="0" indent="0" algn="just">
                        <a:spcAft>
                          <a:spcPts val="0"/>
                        </a:spcAft>
                        <a:buFontTx/>
                        <a:buNone/>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2497410">
                <a:tc>
                  <a:txBody>
                    <a:bodyPr/>
                    <a:lstStyle/>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8" name="7 Imagen" descr="C:\Users\AMAV\Downloads\WhatsApp Image 2017-06-27 at 11.29.29 A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2564904"/>
            <a:ext cx="4248472" cy="2952328"/>
          </a:xfrm>
          <a:prstGeom prst="rect">
            <a:avLst/>
          </a:prstGeom>
          <a:noFill/>
          <a:ln>
            <a:noFill/>
          </a:ln>
        </p:spPr>
      </p:pic>
      <p:pic>
        <p:nvPicPr>
          <p:cNvPr id="9" name="8 Imagen"/>
          <p:cNvPicPr/>
          <p:nvPr/>
        </p:nvPicPr>
        <p:blipFill>
          <a:blip r:embed="rId5"/>
          <a:stretch>
            <a:fillRect/>
          </a:stretch>
        </p:blipFill>
        <p:spPr>
          <a:xfrm>
            <a:off x="5508104" y="2564904"/>
            <a:ext cx="2880320" cy="2952328"/>
          </a:xfrm>
          <a:prstGeom prst="rect">
            <a:avLst/>
          </a:prstGeom>
        </p:spPr>
      </p:pic>
    </p:spTree>
    <p:extLst>
      <p:ext uri="{BB962C8B-B14F-4D97-AF65-F5344CB8AC3E}">
        <p14:creationId xmlns:p14="http://schemas.microsoft.com/office/powerpoint/2010/main" val="261143343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912403262"/>
              </p:ext>
            </p:extLst>
          </p:nvPr>
        </p:nvGraphicFramePr>
        <p:xfrm>
          <a:off x="683568" y="1196752"/>
          <a:ext cx="8066280" cy="5181600"/>
        </p:xfrm>
        <a:graphic>
          <a:graphicData uri="http://schemas.openxmlformats.org/drawingml/2006/table">
            <a:tbl>
              <a:tblPr firstRow="1" bandRow="1">
                <a:tableStyleId>{5C22544A-7EE6-4342-B048-85BDC9FD1C3A}</a:tableStyleId>
              </a:tblPr>
              <a:tblGrid>
                <a:gridCol w="8066280"/>
              </a:tblGrid>
              <a:tr h="370840">
                <a:tc>
                  <a:txBody>
                    <a:bodyPr/>
                    <a:lstStyle/>
                    <a:p>
                      <a:pPr marL="285750" indent="-285750" algn="just">
                        <a:spcAft>
                          <a:spcPts val="0"/>
                        </a:spcAft>
                        <a:buFontTx/>
                        <a:buBlip>
                          <a:blip r:embed="rId3"/>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en la Rueda de Prensa con motivo del video del Sr. Carlos </a:t>
                      </a:r>
                      <a:r>
                        <a:rPr lang="es-MX" sz="2000" b="0" dirty="0" err="1">
                          <a:solidFill>
                            <a:srgbClr val="262626"/>
                          </a:solidFill>
                          <a:effectLst/>
                          <a:latin typeface="Calibri" panose="020F0502020204030204" pitchFamily="34" charset="0"/>
                          <a:ea typeface="Segoe UI" panose="020B0502040204020203" pitchFamily="34" charset="0"/>
                          <a:cs typeface="Segoe UI" panose="020B0502040204020203" pitchFamily="34" charset="0"/>
                        </a:rPr>
                        <a:t>Mimensa</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que habla sobre un movimiento armado en Cancún / convocado por el CCE y realizado en el hotel </a:t>
                      </a:r>
                      <a:r>
                        <a:rPr lang="es-MX" sz="2000" b="0" dirty="0" err="1">
                          <a:solidFill>
                            <a:srgbClr val="262626"/>
                          </a:solidFill>
                          <a:effectLst/>
                          <a:latin typeface="Calibri" panose="020F0502020204030204" pitchFamily="34" charset="0"/>
                          <a:ea typeface="Segoe UI" panose="020B0502040204020203" pitchFamily="34" charset="0"/>
                          <a:cs typeface="Segoe UI" panose="020B0502040204020203" pitchFamily="34" charset="0"/>
                        </a:rPr>
                        <a:t>Courtyard</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Cancún.</a:t>
                      </a:r>
                    </a:p>
                    <a:p>
                      <a:pPr marL="285750" indent="-285750" algn="just">
                        <a:spcAft>
                          <a:spcPts val="0"/>
                        </a:spcAft>
                        <a:buFontTx/>
                        <a:buBlip>
                          <a:blip r:embed="rId3"/>
                        </a:buBlip>
                      </a:pPr>
                      <a:endPar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6" name="5 Imagen" descr="C:\Users\AMAV\Downloads\WhatsApp Image 2017-06-30 at 11.32.42 AM.jpeg"/>
          <p:cNvPicPr/>
          <p:nvPr/>
        </p:nvPicPr>
        <p:blipFill>
          <a:blip r:embed="rId4">
            <a:extLst>
              <a:ext uri="{28A0092B-C50C-407E-A947-70E740481C1C}">
                <a14:useLocalDpi xmlns:a14="http://schemas.microsoft.com/office/drawing/2010/main" val="0"/>
              </a:ext>
            </a:extLst>
          </a:blip>
          <a:srcRect/>
          <a:stretch>
            <a:fillRect/>
          </a:stretch>
        </p:blipFill>
        <p:spPr bwMode="auto">
          <a:xfrm>
            <a:off x="2699792" y="2321163"/>
            <a:ext cx="4608513" cy="3340085"/>
          </a:xfrm>
          <a:prstGeom prst="rect">
            <a:avLst/>
          </a:prstGeom>
          <a:noFill/>
          <a:ln>
            <a:noFill/>
          </a:ln>
        </p:spPr>
      </p:pic>
    </p:spTree>
    <p:extLst>
      <p:ext uri="{BB962C8B-B14F-4D97-AF65-F5344CB8AC3E}">
        <p14:creationId xmlns:p14="http://schemas.microsoft.com/office/powerpoint/2010/main" val="35631530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87624" y="3501008"/>
            <a:ext cx="7128792"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MX"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rPr>
              <a:t>JULIO 2017</a:t>
            </a:r>
            <a:endParaRPr lang="es-MX"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endParaRPr>
          </a:p>
        </p:txBody>
      </p:sp>
    </p:spTree>
    <p:extLst>
      <p:ext uri="{BB962C8B-B14F-4D97-AF65-F5344CB8AC3E}">
        <p14:creationId xmlns:p14="http://schemas.microsoft.com/office/powerpoint/2010/main" val="5364570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224570881"/>
              </p:ext>
            </p:extLst>
          </p:nvPr>
        </p:nvGraphicFramePr>
        <p:xfrm>
          <a:off x="899592" y="764704"/>
          <a:ext cx="7920880" cy="6096000"/>
        </p:xfrm>
        <a:graphic>
          <a:graphicData uri="http://schemas.openxmlformats.org/drawingml/2006/table">
            <a:tbl>
              <a:tblPr firstRow="1" bandRow="1">
                <a:tableStyleId>{5C22544A-7EE6-4342-B048-85BDC9FD1C3A}</a:tableStyleId>
              </a:tblPr>
              <a:tblGrid>
                <a:gridCol w="7920880"/>
              </a:tblGrid>
              <a:tr h="370840">
                <a:tc>
                  <a:txBody>
                    <a:bodyPr/>
                    <a:lstStyle/>
                    <a:p>
                      <a:pPr marL="285750" indent="-285750" algn="just">
                        <a:spcAft>
                          <a:spcPts val="0"/>
                        </a:spcAft>
                        <a:buFontTx/>
                        <a:buBlip>
                          <a:blip r:embed="rId3"/>
                        </a:buBlip>
                      </a:pPr>
                      <a:r>
                        <a:rPr lang="es-MX"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a la Primera Reunión Plenaria de la Mesa de Seguridad  y Justicia de Cancún e Isla Mujeres (MSJCIM)/ Hotel Moon Palace</a:t>
                      </a:r>
                      <a:r>
                        <a:rPr lang="es-MX"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3"/>
                        </a:buBlip>
                      </a:pPr>
                      <a:r>
                        <a:rPr lang="es-MX"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Gran </a:t>
                      </a: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Celebración del Aniversario de la AMAV y el Día del Agente de Viajes / Hotel Hyatt </a:t>
                      </a:r>
                      <a:r>
                        <a:rPr lang="es-MX" sz="1600" b="0" dirty="0" err="1">
                          <a:solidFill>
                            <a:srgbClr val="262626"/>
                          </a:solidFill>
                          <a:effectLst/>
                          <a:latin typeface="Calibri" panose="020F0502020204030204" pitchFamily="34" charset="0"/>
                          <a:ea typeface="Segoe UI" panose="020B0502040204020203" pitchFamily="34" charset="0"/>
                          <a:cs typeface="Segoe UI" panose="020B0502040204020203" pitchFamily="34" charset="0"/>
                        </a:rPr>
                        <a:t>Zilara</a:t>
                      </a: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Cancún</a:t>
                      </a:r>
                      <a:r>
                        <a:rPr lang="es-MX"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p>
                    <a:p>
                      <a:pPr marL="285750" indent="-2857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5" name="4 Imagen" descr="C:\Users\AMAV\Downloads\WhatsApp Image 2017-07-04 at 7.21.01 P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1754" y="1268760"/>
            <a:ext cx="3714382" cy="2592288"/>
          </a:xfrm>
          <a:prstGeom prst="rect">
            <a:avLst/>
          </a:prstGeom>
          <a:noFill/>
          <a:ln>
            <a:noFill/>
          </a:ln>
        </p:spPr>
      </p:pic>
      <p:pic>
        <p:nvPicPr>
          <p:cNvPr id="8" name="7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5856" y="1268760"/>
            <a:ext cx="1986504" cy="2592288"/>
          </a:xfrm>
          <a:prstGeom prst="rect">
            <a:avLst/>
          </a:prstGeom>
          <a:noFill/>
          <a:ln>
            <a:noFill/>
          </a:ln>
        </p:spPr>
      </p:pic>
      <p:pic>
        <p:nvPicPr>
          <p:cNvPr id="9" name="8 Imagen" descr="C:\Users\AMAV\Downloads\Image 2017-07-13 at 12.01.48 PM.jpe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7824" y="4221088"/>
            <a:ext cx="4032448" cy="2304256"/>
          </a:xfrm>
          <a:prstGeom prst="rect">
            <a:avLst/>
          </a:prstGeom>
          <a:noFill/>
          <a:ln>
            <a:noFill/>
          </a:ln>
        </p:spPr>
      </p:pic>
    </p:spTree>
    <p:extLst>
      <p:ext uri="{BB962C8B-B14F-4D97-AF65-F5344CB8AC3E}">
        <p14:creationId xmlns:p14="http://schemas.microsoft.com/office/powerpoint/2010/main" val="29685888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755576" y="764704"/>
            <a:ext cx="7884876" cy="707886"/>
          </a:xfrm>
          <a:prstGeom prst="rect">
            <a:avLst/>
          </a:prstGeom>
        </p:spPr>
        <p:txBody>
          <a:bodyPr wrap="square">
            <a:spAutoFit/>
          </a:bodyPr>
          <a:lstStyle/>
          <a:p>
            <a:pPr marL="358775" indent="-358775" algn="just">
              <a:spcAft>
                <a:spcPts val="0"/>
              </a:spcAft>
              <a:buBlip>
                <a:blip r:embed="rId2"/>
              </a:buBlip>
            </a:pPr>
            <a:r>
              <a:rPr lang="es-MX" sz="2000" dirty="0">
                <a:solidFill>
                  <a:srgbClr val="262626"/>
                </a:solidFill>
                <a:latin typeface="Calibri" panose="020F0502020204030204" pitchFamily="34" charset="0"/>
                <a:ea typeface="Times New Roman"/>
                <a:cs typeface="Times New Roman"/>
              </a:rPr>
              <a:t>Se participo en la entrega de 100 patrullas nuevas para la Secretaría de Seguridad Pública del H. Ayuntamiento de Benito Juárez. </a:t>
            </a:r>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0" y="1484784"/>
            <a:ext cx="3396936" cy="2081993"/>
          </a:xfrm>
          <a:prstGeom prst="rect">
            <a:avLst/>
          </a:prstGeom>
        </p:spPr>
      </p:pic>
      <p:sp>
        <p:nvSpPr>
          <p:cNvPr id="6" name="5 Rectángulo"/>
          <p:cNvSpPr/>
          <p:nvPr/>
        </p:nvSpPr>
        <p:spPr>
          <a:xfrm>
            <a:off x="874815" y="3717032"/>
            <a:ext cx="7704856" cy="646331"/>
          </a:xfrm>
          <a:prstGeom prst="rect">
            <a:avLst/>
          </a:prstGeom>
        </p:spPr>
        <p:txBody>
          <a:bodyPr wrap="square">
            <a:spAutoFit/>
          </a:bodyPr>
          <a:lstStyle/>
          <a:p>
            <a:pPr marL="285750" indent="-285750" algn="just">
              <a:spcAft>
                <a:spcPts val="0"/>
              </a:spcAft>
              <a:buBlip>
                <a:blip r:embed="rId2"/>
              </a:buBlip>
            </a:pPr>
            <a:r>
              <a:rPr lang="es-MX" dirty="0">
                <a:solidFill>
                  <a:srgbClr val="262626"/>
                </a:solidFill>
                <a:latin typeface="Calibri" panose="020F0502020204030204" pitchFamily="34" charset="0"/>
                <a:ea typeface="Times New Roman"/>
                <a:cs typeface="AngsanaUPC" panose="02020603050405020304" pitchFamily="18" charset="-34"/>
              </a:rPr>
              <a:t>Reunión con Rodrigo </a:t>
            </a:r>
            <a:r>
              <a:rPr lang="es-MX" dirty="0" err="1">
                <a:solidFill>
                  <a:srgbClr val="262626"/>
                </a:solidFill>
                <a:latin typeface="Calibri" panose="020F0502020204030204" pitchFamily="34" charset="0"/>
                <a:ea typeface="Times New Roman"/>
                <a:cs typeface="AngsanaUPC" panose="02020603050405020304" pitchFamily="18" charset="-34"/>
              </a:rPr>
              <a:t>Alcazar</a:t>
            </a:r>
            <a:r>
              <a:rPr lang="es-MX" dirty="0">
                <a:solidFill>
                  <a:srgbClr val="262626"/>
                </a:solidFill>
                <a:latin typeface="Calibri" panose="020F0502020204030204" pitchFamily="34" charset="0"/>
                <a:ea typeface="Times New Roman"/>
                <a:cs typeface="AngsanaUPC" panose="02020603050405020304" pitchFamily="18" charset="-34"/>
              </a:rPr>
              <a:t>, Director de Tránsito Municipal para el tema de los VIDRIOS </a:t>
            </a:r>
            <a:r>
              <a:rPr lang="es-MX" dirty="0" smtClean="0">
                <a:latin typeface="Calibri" panose="020F0502020204030204" pitchFamily="34" charset="0"/>
                <a:ea typeface="Times New Roman"/>
                <a:cs typeface="AngsanaUPC" panose="02020603050405020304" pitchFamily="18" charset="-34"/>
              </a:rPr>
              <a:t>POLARIZADOS en las camionetas</a:t>
            </a:r>
            <a:r>
              <a:rPr lang="es-MX" dirty="0" smtClean="0">
                <a:solidFill>
                  <a:srgbClr val="262626"/>
                </a:solidFill>
                <a:latin typeface="Calibri" panose="020F0502020204030204" pitchFamily="34" charset="0"/>
                <a:ea typeface="Times New Roman"/>
                <a:cs typeface="AngsanaUPC" panose="02020603050405020304" pitchFamily="18" charset="-34"/>
              </a:rPr>
              <a:t>.</a:t>
            </a:r>
            <a:endParaRPr lang="es-MX" dirty="0">
              <a:solidFill>
                <a:srgbClr val="262626"/>
              </a:solidFill>
              <a:latin typeface="Calibri" panose="020F0502020204030204" pitchFamily="34" charset="0"/>
              <a:ea typeface="Times New Roman"/>
              <a:cs typeface="AngsanaUPC" panose="02020603050405020304" pitchFamily="18" charset="-34"/>
            </a:endParaRPr>
          </a:p>
        </p:txBody>
      </p:sp>
      <p:pic>
        <p:nvPicPr>
          <p:cNvPr id="7" name="6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48" y="4534250"/>
            <a:ext cx="3378450" cy="1891932"/>
          </a:xfrm>
          <a:prstGeom prst="rect">
            <a:avLst/>
          </a:prstGeom>
        </p:spPr>
      </p:pic>
    </p:spTree>
    <p:extLst>
      <p:ext uri="{BB962C8B-B14F-4D97-AF65-F5344CB8AC3E}">
        <p14:creationId xmlns:p14="http://schemas.microsoft.com/office/powerpoint/2010/main" val="162190716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302347608"/>
              </p:ext>
            </p:extLst>
          </p:nvPr>
        </p:nvGraphicFramePr>
        <p:xfrm>
          <a:off x="755576" y="836712"/>
          <a:ext cx="8064896" cy="3901440"/>
        </p:xfrm>
        <a:graphic>
          <a:graphicData uri="http://schemas.openxmlformats.org/drawingml/2006/table">
            <a:tbl>
              <a:tblPr firstRow="1" bandRow="1">
                <a:tableStyleId>{5C22544A-7EE6-4342-B048-85BDC9FD1C3A}</a:tableStyleId>
              </a:tblPr>
              <a:tblGrid>
                <a:gridCol w="8064896"/>
              </a:tblGrid>
              <a:tr h="370840">
                <a:tc>
                  <a:txBody>
                    <a:bodyPr/>
                    <a:lstStyle/>
                    <a:p>
                      <a:pPr marL="361950" indent="-361950" algn="just">
                        <a:spcAft>
                          <a:spcPts val="0"/>
                        </a:spcAft>
                        <a:buFontTx/>
                        <a:buBlip>
                          <a:blip r:embed="rId3"/>
                        </a:buBlip>
                      </a:pPr>
                      <a:r>
                        <a:rPr lang="es-MX" sz="1600" b="0" dirty="0" smtClean="0">
                          <a:solidFill>
                            <a:srgbClr val="262626"/>
                          </a:solidFill>
                          <a:effectLst/>
                          <a:latin typeface="Segoe UI" panose="020B0502040204020203" pitchFamily="34" charset="0"/>
                          <a:ea typeface="Segoe UI" panose="020B0502040204020203" pitchFamily="34" charset="0"/>
                          <a:cs typeface="Segoe UI" panose="020B0502040204020203" pitchFamily="34" charset="0"/>
                        </a:rPr>
                        <a:t>Participación </a:t>
                      </a:r>
                      <a:r>
                        <a:rPr lang="es-MX" sz="1600" b="0" dirty="0">
                          <a:solidFill>
                            <a:srgbClr val="262626"/>
                          </a:solidFill>
                          <a:effectLst/>
                          <a:latin typeface="Segoe UI" panose="020B0502040204020203" pitchFamily="34" charset="0"/>
                          <a:ea typeface="Segoe UI" panose="020B0502040204020203" pitchFamily="34" charset="0"/>
                          <a:cs typeface="Segoe UI" panose="020B0502040204020203" pitchFamily="34" charset="0"/>
                        </a:rPr>
                        <a:t>en la Reunión de Trabajo – desayuno de la AHC&amp;PM con la </a:t>
                      </a:r>
                      <a:r>
                        <a:rPr lang="es-MX" sz="1600" b="0" dirty="0" err="1">
                          <a:solidFill>
                            <a:srgbClr val="262626"/>
                          </a:solidFill>
                          <a:effectLst/>
                          <a:latin typeface="Segoe UI" panose="020B0502040204020203" pitchFamily="34" charset="0"/>
                          <a:ea typeface="Segoe UI" panose="020B0502040204020203" pitchFamily="34" charset="0"/>
                          <a:cs typeface="Segoe UI" panose="020B0502040204020203" pitchFamily="34" charset="0"/>
                        </a:rPr>
                        <a:t>Dip</a:t>
                      </a:r>
                      <a:r>
                        <a:rPr lang="es-MX" sz="1600" b="0" dirty="0">
                          <a:solidFill>
                            <a:srgbClr val="262626"/>
                          </a:solidFill>
                          <a:effectLst/>
                          <a:latin typeface="Segoe UI" panose="020B0502040204020203" pitchFamily="34" charset="0"/>
                          <a:ea typeface="Segoe UI" panose="020B0502040204020203" pitchFamily="34" charset="0"/>
                          <a:cs typeface="Segoe UI" panose="020B0502040204020203" pitchFamily="34" charset="0"/>
                        </a:rPr>
                        <a:t>. Gabriela Angulo S., Presidenta de la Comisión de Turismo y Asuntos Internacionales del Congreso del Estado / Hotel </a:t>
                      </a:r>
                      <a:r>
                        <a:rPr lang="es-MX" sz="1600" b="0" dirty="0" err="1">
                          <a:solidFill>
                            <a:srgbClr val="262626"/>
                          </a:solidFill>
                          <a:effectLst/>
                          <a:latin typeface="Segoe UI" panose="020B0502040204020203" pitchFamily="34" charset="0"/>
                          <a:ea typeface="Segoe UI" panose="020B0502040204020203" pitchFamily="34" charset="0"/>
                          <a:cs typeface="Segoe UI" panose="020B0502040204020203" pitchFamily="34" charset="0"/>
                        </a:rPr>
                        <a:t>Zöetry</a:t>
                      </a:r>
                      <a:r>
                        <a:rPr lang="es-MX" sz="1600" b="0" dirty="0">
                          <a:solidFill>
                            <a:srgbClr val="262626"/>
                          </a:solidFill>
                          <a:effectLst/>
                          <a:latin typeface="Segoe UI" panose="020B0502040204020203" pitchFamily="34" charset="0"/>
                          <a:ea typeface="Segoe UI" panose="020B0502040204020203" pitchFamily="34" charset="0"/>
                          <a:cs typeface="Segoe UI" panose="020B0502040204020203" pitchFamily="34" charset="0"/>
                        </a:rPr>
                        <a:t> Paraíso dela Bonita</a:t>
                      </a:r>
                      <a:r>
                        <a:rPr lang="es-MX" sz="1600" b="0" dirty="0" smtClean="0">
                          <a:solidFill>
                            <a:srgbClr val="262626"/>
                          </a:solidFill>
                          <a:effectLst/>
                          <a:latin typeface="Segoe UI" panose="020B0502040204020203" pitchFamily="34" charset="0"/>
                          <a:ea typeface="Segoe UI" panose="020B0502040204020203" pitchFamily="34" charset="0"/>
                          <a:cs typeface="Segoe UI" panose="020B0502040204020203" pitchFamily="34" charset="0"/>
                        </a:rPr>
                        <a:t>.</a:t>
                      </a:r>
                    </a:p>
                    <a:p>
                      <a:pPr marL="361950" indent="-361950" algn="just">
                        <a:spcAft>
                          <a:spcPts val="0"/>
                        </a:spcAft>
                        <a:buFontTx/>
                        <a:buBlip>
                          <a:blip r:embed="rId3"/>
                        </a:buBlip>
                      </a:pPr>
                      <a:endParaRPr lang="es-ES" sz="1600" b="0" dirty="0" smtClean="0">
                        <a:solidFill>
                          <a:srgbClr val="262626"/>
                        </a:solidFill>
                        <a:effectLst/>
                        <a:latin typeface="Segoe UI" panose="020B0502040204020203" pitchFamily="34" charset="0"/>
                        <a:ea typeface="Segoe UI" panose="020B0502040204020203" pitchFamily="34" charset="0"/>
                        <a:cs typeface="Segoe UI" panose="020B0502040204020203" pitchFamily="34" charset="0"/>
                      </a:endParaRPr>
                    </a:p>
                    <a:p>
                      <a:pPr marL="361950" indent="-361950" algn="just">
                        <a:spcAft>
                          <a:spcPts val="0"/>
                        </a:spcAft>
                        <a:buFontTx/>
                        <a:buBlip>
                          <a:blip r:embed="rId3"/>
                        </a:buBlip>
                      </a:pPr>
                      <a:endParaRPr lang="es-ES" sz="1600" b="0" dirty="0" smtClean="0">
                        <a:solidFill>
                          <a:srgbClr val="262626"/>
                        </a:solidFill>
                        <a:effectLst/>
                        <a:latin typeface="Segoe UI" panose="020B0502040204020203" pitchFamily="34" charset="0"/>
                        <a:ea typeface="Segoe UI" panose="020B0502040204020203" pitchFamily="34" charset="0"/>
                        <a:cs typeface="Segoe UI" panose="020B0502040204020203" pitchFamily="34" charset="0"/>
                      </a:endParaRPr>
                    </a:p>
                    <a:p>
                      <a:pPr marL="361950" indent="-361950" algn="just">
                        <a:spcAft>
                          <a:spcPts val="0"/>
                        </a:spcAft>
                        <a:buFontTx/>
                        <a:buBlip>
                          <a:blip r:embed="rId3"/>
                        </a:buBlip>
                      </a:pPr>
                      <a:endParaRPr lang="es-ES" sz="1600" b="0" dirty="0" smtClean="0">
                        <a:solidFill>
                          <a:srgbClr val="262626"/>
                        </a:solidFill>
                        <a:effectLst/>
                        <a:latin typeface="Segoe UI" panose="020B0502040204020203" pitchFamily="34" charset="0"/>
                        <a:ea typeface="Segoe UI" panose="020B0502040204020203" pitchFamily="34" charset="0"/>
                        <a:cs typeface="Segoe UI" panose="020B0502040204020203" pitchFamily="34" charset="0"/>
                      </a:endParaRPr>
                    </a:p>
                    <a:p>
                      <a:pPr marL="361950" indent="-361950" algn="just">
                        <a:spcAft>
                          <a:spcPts val="0"/>
                        </a:spcAft>
                        <a:buFontTx/>
                        <a:buBlip>
                          <a:blip r:embed="rId3"/>
                        </a:buBlip>
                      </a:pPr>
                      <a:endParaRPr lang="es-ES" sz="1600" b="0" dirty="0" smtClean="0">
                        <a:solidFill>
                          <a:srgbClr val="262626"/>
                        </a:solidFill>
                        <a:effectLst/>
                        <a:latin typeface="Segoe UI" panose="020B0502040204020203" pitchFamily="34" charset="0"/>
                        <a:ea typeface="Segoe UI" panose="020B0502040204020203" pitchFamily="34" charset="0"/>
                        <a:cs typeface="Segoe UI" panose="020B0502040204020203" pitchFamily="34" charset="0"/>
                      </a:endParaRPr>
                    </a:p>
                    <a:p>
                      <a:pPr marL="361950" indent="-361950" algn="just">
                        <a:spcAft>
                          <a:spcPts val="0"/>
                        </a:spcAft>
                        <a:buFontTx/>
                        <a:buBlip>
                          <a:blip r:embed="rId3"/>
                        </a:buBlip>
                      </a:pPr>
                      <a:endParaRPr lang="es-ES" sz="1600" b="0" dirty="0" smtClean="0">
                        <a:solidFill>
                          <a:srgbClr val="262626"/>
                        </a:solidFill>
                        <a:effectLst/>
                        <a:latin typeface="Segoe UI" panose="020B0502040204020203" pitchFamily="34" charset="0"/>
                        <a:ea typeface="Segoe UI" panose="020B0502040204020203" pitchFamily="34" charset="0"/>
                        <a:cs typeface="Segoe UI" panose="020B0502040204020203" pitchFamily="34" charset="0"/>
                      </a:endParaRPr>
                    </a:p>
                    <a:p>
                      <a:pPr marL="361950" indent="-361950" algn="just">
                        <a:spcAft>
                          <a:spcPts val="0"/>
                        </a:spcAft>
                        <a:buFontTx/>
                        <a:buBlip>
                          <a:blip r:embed="rId3"/>
                        </a:buBlip>
                      </a:pPr>
                      <a:endParaRPr lang="es-MX" sz="1600" b="0" dirty="0">
                        <a:effectLst/>
                        <a:latin typeface="Segoe UI" panose="020B0502040204020203" pitchFamily="34" charset="0"/>
                        <a:ea typeface="Segoe UI" panose="020B0502040204020203" pitchFamily="34" charset="0"/>
                        <a:cs typeface="Segoe UI" panose="020B0502040204020203" pitchFamily="34" charset="0"/>
                      </a:endParaRPr>
                    </a:p>
                    <a:p>
                      <a:pPr marL="0" indent="0" algn="just">
                        <a:spcAft>
                          <a:spcPts val="0"/>
                        </a:spcAft>
                        <a:buFontTx/>
                        <a:buNone/>
                      </a:pPr>
                      <a:r>
                        <a:rPr lang="es-MX" sz="1600" b="0" dirty="0">
                          <a:effectLst/>
                          <a:latin typeface="Segoe UI" panose="020B0502040204020203" pitchFamily="34" charset="0"/>
                          <a:ea typeface="Segoe UI" panose="020B0502040204020203" pitchFamily="34" charset="0"/>
                          <a:cs typeface="Segoe UI" panose="020B0502040204020203" pitchFamily="34" charset="0"/>
                        </a:rPr>
                        <a:t/>
                      </a:r>
                      <a:br>
                        <a:rPr lang="es-MX" sz="1600" b="0" dirty="0">
                          <a:effectLst/>
                          <a:latin typeface="Segoe UI" panose="020B0502040204020203" pitchFamily="34" charset="0"/>
                          <a:ea typeface="Segoe UI" panose="020B0502040204020203" pitchFamily="34" charset="0"/>
                          <a:cs typeface="Segoe UI" panose="020B0502040204020203" pitchFamily="34" charset="0"/>
                        </a:rPr>
                      </a:br>
                      <a:r>
                        <a:rPr lang="es-MX" sz="1600" b="0" dirty="0">
                          <a:solidFill>
                            <a:srgbClr val="262626"/>
                          </a:solidFill>
                          <a:effectLst/>
                          <a:latin typeface="Segoe UI" panose="020B0502040204020203" pitchFamily="34" charset="0"/>
                          <a:ea typeface="Segoe UI" panose="020B0502040204020203" pitchFamily="34" charset="0"/>
                          <a:cs typeface="Segoe UI" panose="020B0502040204020203" pitchFamily="34" charset="0"/>
                        </a:rPr>
                        <a:t> </a:t>
                      </a:r>
                      <a:endParaRPr lang="es-MX" sz="1600" b="0" dirty="0">
                        <a:effectLst/>
                        <a:latin typeface="Segoe UI" panose="020B0502040204020203" pitchFamily="34" charset="0"/>
                        <a:ea typeface="Segoe UI" panose="020B0502040204020203" pitchFamily="34" charset="0"/>
                        <a:cs typeface="Segoe UI" panose="020B0502040204020203" pitchFamily="34" charset="0"/>
                      </a:endParaRPr>
                    </a:p>
                    <a:p>
                      <a:pPr marL="0" indent="0" algn="just">
                        <a:spcAft>
                          <a:spcPts val="0"/>
                        </a:spcAft>
                        <a:buFontTx/>
                        <a:buNone/>
                        <a:tabLst>
                          <a:tab pos="2602230" algn="ctr"/>
                        </a:tabLst>
                      </a:pPr>
                      <a:endParaRPr lang="es-MX" sz="1600" b="0" dirty="0">
                        <a:effectLst/>
                        <a:latin typeface="Segoe UI" panose="020B0502040204020203"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0" indent="0" algn="just">
                        <a:spcAft>
                          <a:spcPts val="0"/>
                        </a:spcAft>
                        <a:buFontTx/>
                        <a:buNone/>
                      </a:pPr>
                      <a:r>
                        <a:rPr lang="es-MX" sz="1600" b="0" dirty="0">
                          <a:effectLst/>
                          <a:latin typeface="Segoe UI" panose="020B0502040204020203" pitchFamily="34" charset="0"/>
                          <a:ea typeface="Segoe UI" panose="020B0502040204020203" pitchFamily="34" charset="0"/>
                          <a:cs typeface="Segoe UI" panose="020B0502040204020203" pitchFamily="34" charset="0"/>
                        </a:rPr>
                        <a:t> </a:t>
                      </a:r>
                    </a:p>
                    <a:p>
                      <a:pPr marL="171450" indent="-171450" algn="just">
                        <a:spcAft>
                          <a:spcPts val="0"/>
                        </a:spcAft>
                        <a:buFontTx/>
                        <a:buBlip>
                          <a:blip r:embed="rId3"/>
                        </a:buBlip>
                      </a:pPr>
                      <a:r>
                        <a:rPr lang="es-MX" sz="1600" b="0" dirty="0" smtClean="0">
                          <a:effectLst/>
                          <a:latin typeface="Segoe UI" panose="020B0502040204020203" pitchFamily="34" charset="0"/>
                          <a:ea typeface="Segoe UI" panose="020B0502040204020203" pitchFamily="34" charset="0"/>
                          <a:cs typeface="Segoe UI" panose="020B0502040204020203" pitchFamily="34" charset="0"/>
                        </a:rPr>
                        <a:t>Participación </a:t>
                      </a:r>
                      <a:r>
                        <a:rPr lang="es-MX" sz="1600" b="0" dirty="0">
                          <a:effectLst/>
                          <a:latin typeface="Segoe UI" panose="020B0502040204020203" pitchFamily="34" charset="0"/>
                          <a:ea typeface="Segoe UI" panose="020B0502040204020203" pitchFamily="34" charset="0"/>
                          <a:cs typeface="Segoe UI" panose="020B0502040204020203" pitchFamily="34" charset="0"/>
                        </a:rPr>
                        <a:t>en la Rueda de Prensa contra la Impunidad  y Corrupción convocada por la COPARMEX.</a:t>
                      </a:r>
                    </a:p>
                    <a:p>
                      <a:pPr marL="171450" indent="-171450" algn="just">
                        <a:spcAft>
                          <a:spcPts val="0"/>
                        </a:spcAft>
                        <a:buFontTx/>
                        <a:buBlip>
                          <a:blip r:embed="rId3"/>
                        </a:buBlip>
                      </a:pPr>
                      <a:endParaRPr lang="es-MX" sz="1600" b="0" dirty="0">
                        <a:effectLst/>
                        <a:latin typeface="Segoe UI" panose="020B0502040204020203"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6" name="5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6303" y="1628800"/>
            <a:ext cx="1604009" cy="2381697"/>
          </a:xfrm>
          <a:prstGeom prst="rect">
            <a:avLst/>
          </a:prstGeom>
          <a:noFill/>
          <a:ln>
            <a:noFill/>
          </a:ln>
        </p:spPr>
      </p:pic>
      <p:pic>
        <p:nvPicPr>
          <p:cNvPr id="7" name="6 Imagen"/>
          <p:cNvPicPr/>
          <p:nvPr/>
        </p:nvPicPr>
        <p:blipFill>
          <a:blip r:embed="rId5">
            <a:extLst>
              <a:ext uri="{28A0092B-C50C-407E-A947-70E740481C1C}">
                <a14:useLocalDpi xmlns:a14="http://schemas.microsoft.com/office/drawing/2010/main" val="0"/>
              </a:ext>
            </a:extLst>
          </a:blip>
          <a:srcRect/>
          <a:stretch>
            <a:fillRect/>
          </a:stretch>
        </p:blipFill>
        <p:spPr bwMode="auto">
          <a:xfrm>
            <a:off x="2411760" y="1628801"/>
            <a:ext cx="3271768" cy="2381697"/>
          </a:xfrm>
          <a:prstGeom prst="rect">
            <a:avLst/>
          </a:prstGeom>
          <a:noFill/>
          <a:ln>
            <a:noFill/>
          </a:ln>
        </p:spPr>
      </p:pic>
      <p:pic>
        <p:nvPicPr>
          <p:cNvPr id="10" name="9 Imagen" descr="C:\Users\AMAV\Downloads\REUNION 18072017 COPARMEX 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3808" y="4437112"/>
            <a:ext cx="4536504" cy="2088232"/>
          </a:xfrm>
          <a:prstGeom prst="rect">
            <a:avLst/>
          </a:prstGeom>
          <a:noFill/>
          <a:ln>
            <a:noFill/>
          </a:ln>
        </p:spPr>
      </p:pic>
    </p:spTree>
    <p:extLst>
      <p:ext uri="{BB962C8B-B14F-4D97-AF65-F5344CB8AC3E}">
        <p14:creationId xmlns:p14="http://schemas.microsoft.com/office/powerpoint/2010/main" val="2703859158"/>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481812186"/>
              </p:ext>
            </p:extLst>
          </p:nvPr>
        </p:nvGraphicFramePr>
        <p:xfrm>
          <a:off x="755576" y="836712"/>
          <a:ext cx="8136904" cy="7406640"/>
        </p:xfrm>
        <a:graphic>
          <a:graphicData uri="http://schemas.openxmlformats.org/drawingml/2006/table">
            <a:tbl>
              <a:tblPr firstRow="1" bandRow="1">
                <a:tableStyleId>{5C22544A-7EE6-4342-B048-85BDC9FD1C3A}</a:tableStyleId>
              </a:tblPr>
              <a:tblGrid>
                <a:gridCol w="8136904"/>
              </a:tblGrid>
              <a:tr h="370840">
                <a:tc>
                  <a:txBody>
                    <a:bodyPr/>
                    <a:lstStyle/>
                    <a:p>
                      <a:pPr marL="285750" indent="-285750" algn="just">
                        <a:spcAft>
                          <a:spcPts val="0"/>
                        </a:spcAft>
                        <a:buFontTx/>
                        <a:buBlip>
                          <a:blip r:embed="rId3"/>
                        </a:buBlip>
                      </a:pP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18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en la Reunión de Trabajo mensual del Consejo Coordinador Empresarial del Caribe / Centro de Convenciones</a:t>
                      </a: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3"/>
                        </a:buBlip>
                      </a:pP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18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en el “Lanzamiento de la Temporada Vacacional de Verano de 2017 Quintana Roo”, convocado por la SEDETUR con la asistencia del C.P. Carlos Joaquín González, Gobernador Constitucional del Estado de Quintana Roo. /Centro de Convenciones</a:t>
                      </a: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r>
                        <a:rPr lang="es-MX" sz="18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8" name="7 Imagen" descr="C:\Users\AMAV\Downloads\WhatsApp Image 2017-07-19 at 9.02.56 AM.jpeg"/>
          <p:cNvPicPr/>
          <p:nvPr/>
        </p:nvPicPr>
        <p:blipFill rotWithShape="1">
          <a:blip r:embed="rId4" cstate="print">
            <a:extLst>
              <a:ext uri="{28A0092B-C50C-407E-A947-70E740481C1C}">
                <a14:useLocalDpi xmlns:a14="http://schemas.microsoft.com/office/drawing/2010/main" val="0"/>
              </a:ext>
            </a:extLst>
          </a:blip>
          <a:srcRect t="15312"/>
          <a:stretch/>
        </p:blipFill>
        <p:spPr bwMode="auto">
          <a:xfrm>
            <a:off x="2915816" y="1484784"/>
            <a:ext cx="3625200" cy="2012410"/>
          </a:xfrm>
          <a:prstGeom prst="rect">
            <a:avLst/>
          </a:prstGeom>
          <a:noFill/>
          <a:ln>
            <a:noFill/>
          </a:ln>
        </p:spPr>
      </p:pic>
      <p:pic>
        <p:nvPicPr>
          <p:cNvPr id="9" name="8 Imagen" descr="C:\Users\AMAV\Downloads\WhatsApp Image 2017-07-20 at 2.09.37 P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6588" y="4435812"/>
            <a:ext cx="3843655" cy="2161540"/>
          </a:xfrm>
          <a:prstGeom prst="rect">
            <a:avLst/>
          </a:prstGeom>
          <a:noFill/>
          <a:ln>
            <a:noFill/>
          </a:ln>
        </p:spPr>
      </p:pic>
    </p:spTree>
    <p:extLst>
      <p:ext uri="{BB962C8B-B14F-4D97-AF65-F5344CB8AC3E}">
        <p14:creationId xmlns:p14="http://schemas.microsoft.com/office/powerpoint/2010/main" val="290567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331640" y="3502329"/>
            <a:ext cx="7128792"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MX"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rPr>
              <a:t>AGOSTO 2017</a:t>
            </a:r>
            <a:endParaRPr lang="es-MX"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endParaRPr>
          </a:p>
        </p:txBody>
      </p:sp>
    </p:spTree>
    <p:extLst>
      <p:ext uri="{BB962C8B-B14F-4D97-AF65-F5344CB8AC3E}">
        <p14:creationId xmlns:p14="http://schemas.microsoft.com/office/powerpoint/2010/main" val="34662649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453906866"/>
              </p:ext>
            </p:extLst>
          </p:nvPr>
        </p:nvGraphicFramePr>
        <p:xfrm>
          <a:off x="611560" y="836712"/>
          <a:ext cx="8352928" cy="6096000"/>
        </p:xfrm>
        <a:graphic>
          <a:graphicData uri="http://schemas.openxmlformats.org/drawingml/2006/table">
            <a:tbl>
              <a:tblPr firstRow="1" bandRow="1">
                <a:tableStyleId>{5C22544A-7EE6-4342-B048-85BDC9FD1C3A}</a:tableStyleId>
              </a:tblPr>
              <a:tblGrid>
                <a:gridCol w="8352928"/>
              </a:tblGrid>
              <a:tr h="370840">
                <a:tc>
                  <a:txBody>
                    <a:bodyPr/>
                    <a:lstStyle/>
                    <a:p>
                      <a:pPr marL="171450" indent="-171450" algn="just">
                        <a:spcAft>
                          <a:spcPts val="0"/>
                        </a:spcAft>
                        <a:buFontTx/>
                        <a:buBlip>
                          <a:blip r:embed="rId3"/>
                        </a:buBlip>
                      </a:pPr>
                      <a:r>
                        <a:rPr lang="es-MX"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como Cónsul de Noruega en el IV Foro “Inversión Extranjera: Estrategia para el Desarrollo / Solidaridad</a:t>
                      </a:r>
                      <a:r>
                        <a:rPr lang="es-MX"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171450" indent="-171450" algn="just">
                        <a:spcAft>
                          <a:spcPts val="0"/>
                        </a:spcAft>
                        <a:buFontTx/>
                        <a:buBlip>
                          <a:blip r:embed="rId3"/>
                        </a:buBlip>
                      </a:pPr>
                      <a:r>
                        <a:rPr lang="es-MX"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 </a:t>
                      </a: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entre los miembros del Cuerpo Consular acreditado en el Estado de Q. Roo y la SEDETUR, presentación del Plan de Trabajo de Turismo.</a:t>
                      </a: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r>
                        <a:rPr lang="es-MX" sz="16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endParaRPr lang="es-MX"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MX" sz="16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5" name="4 Imagen" descr="C:\Users\AMAV\Downloads\WhatsApp Image 2017-08-04 at 12.26.53 P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712" y="1340768"/>
            <a:ext cx="3528392" cy="2370450"/>
          </a:xfrm>
          <a:prstGeom prst="rect">
            <a:avLst/>
          </a:prstGeom>
          <a:noFill/>
          <a:ln>
            <a:noFill/>
          </a:ln>
        </p:spPr>
      </p:pic>
      <p:pic>
        <p:nvPicPr>
          <p:cNvPr id="6" name="5 Imagen" descr="C:\Users\AMAV\Downloads\WhatsApp Image 2017-08-04 at 12.27.19 PM.jpeg"/>
          <p:cNvPicPr/>
          <p:nvPr/>
        </p:nvPicPr>
        <p:blipFill rotWithShape="1">
          <a:blip r:embed="rId5" cstate="print">
            <a:extLst>
              <a:ext uri="{28A0092B-C50C-407E-A947-70E740481C1C}">
                <a14:useLocalDpi xmlns:a14="http://schemas.microsoft.com/office/drawing/2010/main" val="0"/>
              </a:ext>
            </a:extLst>
          </a:blip>
          <a:srcRect l="10524" r="11256"/>
          <a:stretch/>
        </p:blipFill>
        <p:spPr bwMode="auto">
          <a:xfrm>
            <a:off x="5574748" y="1340768"/>
            <a:ext cx="2525643" cy="2370450"/>
          </a:xfrm>
          <a:prstGeom prst="rect">
            <a:avLst/>
          </a:prstGeom>
          <a:noFill/>
          <a:ln>
            <a:noFill/>
          </a:ln>
        </p:spPr>
      </p:pic>
      <p:pic>
        <p:nvPicPr>
          <p:cNvPr id="7" name="6 Imagen" descr="C:\Users\AMAV\Downloads\Reunion SEDETUR 2017-08-09 at 10.25.54 AM.jpeg"/>
          <p:cNvPicPr/>
          <p:nvPr/>
        </p:nvPicPr>
        <p:blipFill rotWithShape="1">
          <a:blip r:embed="rId6" cstate="print">
            <a:extLst>
              <a:ext uri="{28A0092B-C50C-407E-A947-70E740481C1C}">
                <a14:useLocalDpi xmlns:a14="http://schemas.microsoft.com/office/drawing/2010/main" val="0"/>
              </a:ext>
            </a:extLst>
          </a:blip>
          <a:srcRect t="14550"/>
          <a:stretch/>
        </p:blipFill>
        <p:spPr bwMode="auto">
          <a:xfrm>
            <a:off x="2987824" y="4221088"/>
            <a:ext cx="4032448" cy="2376264"/>
          </a:xfrm>
          <a:prstGeom prst="rect">
            <a:avLst/>
          </a:prstGeom>
          <a:noFill/>
          <a:ln>
            <a:noFill/>
          </a:ln>
        </p:spPr>
      </p:pic>
    </p:spTree>
    <p:extLst>
      <p:ext uri="{BB962C8B-B14F-4D97-AF65-F5344CB8AC3E}">
        <p14:creationId xmlns:p14="http://schemas.microsoft.com/office/powerpoint/2010/main" val="35899712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043175120"/>
              </p:ext>
            </p:extLst>
          </p:nvPr>
        </p:nvGraphicFramePr>
        <p:xfrm>
          <a:off x="611560" y="764704"/>
          <a:ext cx="8208912" cy="5857240"/>
        </p:xfrm>
        <a:graphic>
          <a:graphicData uri="http://schemas.openxmlformats.org/drawingml/2006/table">
            <a:tbl>
              <a:tblPr firstRow="1" bandRow="1">
                <a:tableStyleId>{5C22544A-7EE6-4342-B048-85BDC9FD1C3A}</a:tableStyleId>
              </a:tblPr>
              <a:tblGrid>
                <a:gridCol w="8208912"/>
              </a:tblGrid>
              <a:tr h="370840">
                <a:tc>
                  <a:txBody>
                    <a:bodyPr/>
                    <a:lstStyle/>
                    <a:p>
                      <a:pPr marL="285750" indent="-285750" algn="just">
                        <a:spcAft>
                          <a:spcPts val="0"/>
                        </a:spcAft>
                        <a:buFontTx/>
                        <a:buBlip>
                          <a:blip r:embed="rId3"/>
                        </a:buBlip>
                      </a:pP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18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en la "SESIÓN SOLEMNE" para el Convenio de Hermanamiento entre la ciudad de Tuxtla Gutiérrez, Chiapas y Cancún, Benito Juárez, Q. Roo / Sala de Cabildo H. Ayuntamiento de Benito Juárez</a:t>
                      </a: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p>
                    <a:p>
                      <a:pPr marL="0" indent="0" algn="just">
                        <a:spcAft>
                          <a:spcPts val="0"/>
                        </a:spcAft>
                        <a:buFontTx/>
                        <a:buNone/>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3"/>
                        </a:buBlip>
                      </a:pP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18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en la reunión de la Mesa de Seguridad y Justicia de Cancún e Isla Mujeres / Hotel Moon </a:t>
                      </a: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Palace.</a:t>
                      </a: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0" indent="0" algn="just">
                        <a:spcAft>
                          <a:spcPts val="0"/>
                        </a:spcAft>
                        <a:buFontTx/>
                        <a:buNone/>
                      </a:pP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8" name="7 Imagen" descr="C:\Users\AMAV\Downloads\WhatsApp Image 2017-08-17 at 2.24.19 P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1628800"/>
            <a:ext cx="3600400" cy="1962785"/>
          </a:xfrm>
          <a:prstGeom prst="rect">
            <a:avLst/>
          </a:prstGeom>
          <a:noFill/>
          <a:ln>
            <a:noFill/>
          </a:ln>
        </p:spPr>
      </p:pic>
      <p:pic>
        <p:nvPicPr>
          <p:cNvPr id="9" name="8 Imagen" descr="C:\Users\AMAV\Downloads\WhatsApp Image 2017-08-18 at 6.29.59 PM.jpeg"/>
          <p:cNvPicPr/>
          <p:nvPr/>
        </p:nvPicPr>
        <p:blipFill rotWithShape="1">
          <a:blip r:embed="rId5" cstate="print">
            <a:extLst>
              <a:ext uri="{28A0092B-C50C-407E-A947-70E740481C1C}">
                <a14:useLocalDpi xmlns:a14="http://schemas.microsoft.com/office/drawing/2010/main" val="0"/>
              </a:ext>
            </a:extLst>
          </a:blip>
          <a:srcRect b="24820"/>
          <a:stretch/>
        </p:blipFill>
        <p:spPr bwMode="auto">
          <a:xfrm>
            <a:off x="2987824" y="4437112"/>
            <a:ext cx="3675188" cy="1872208"/>
          </a:xfrm>
          <a:prstGeom prst="rect">
            <a:avLst/>
          </a:prstGeom>
          <a:noFill/>
          <a:ln>
            <a:noFill/>
          </a:ln>
        </p:spPr>
      </p:pic>
    </p:spTree>
    <p:extLst>
      <p:ext uri="{BB962C8B-B14F-4D97-AF65-F5344CB8AC3E}">
        <p14:creationId xmlns:p14="http://schemas.microsoft.com/office/powerpoint/2010/main" val="147897580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611425736"/>
              </p:ext>
            </p:extLst>
          </p:nvPr>
        </p:nvGraphicFramePr>
        <p:xfrm>
          <a:off x="779729" y="683840"/>
          <a:ext cx="7776864" cy="5791200"/>
        </p:xfrm>
        <a:graphic>
          <a:graphicData uri="http://schemas.openxmlformats.org/drawingml/2006/table">
            <a:tbl>
              <a:tblPr firstRow="1" bandRow="1">
                <a:tableStyleId>{5C22544A-7EE6-4342-B048-85BDC9FD1C3A}</a:tableStyleId>
              </a:tblPr>
              <a:tblGrid>
                <a:gridCol w="7776864"/>
              </a:tblGrid>
              <a:tr h="370840">
                <a:tc>
                  <a:txBody>
                    <a:bodyPr/>
                    <a:lstStyle/>
                    <a:p>
                      <a:pPr marL="171450" indent="-171450" algn="just">
                        <a:spcAft>
                          <a:spcPts val="0"/>
                        </a:spcAft>
                        <a:buFontTx/>
                        <a:buBlip>
                          <a:blip r:embed="rId3"/>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en el evento “Cancún Tiene Estrella” / Hotel Oasis Smart</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171450" indent="-171450" algn="just">
                        <a:spcAft>
                          <a:spcPts val="0"/>
                        </a:spcAft>
                        <a:buFontTx/>
                        <a:buBlip>
                          <a:blip r:embed="rId3"/>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en la reunión del Observatorio de Compromisos y Políticas Públicas (OCYPP).</a:t>
                      </a: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171450" indent="-171450" algn="just">
                        <a:spcAft>
                          <a:spcPts val="0"/>
                        </a:spcAft>
                        <a:buFontTx/>
                        <a:buBlip>
                          <a:blip r:embed="rId3"/>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en el 3er. Foro de Transparencia TRANSFORMAR 2017 “Sin Participación no hay Transformación” / Hotel Moon Palace</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171450" indent="-171450" algn="just">
                        <a:spcAft>
                          <a:spcPts val="0"/>
                        </a:spcAft>
                        <a:buFontTx/>
                        <a:buBlip>
                          <a:blip r:embed="rId3"/>
                        </a:buBlip>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5" name="4 Imagen" descr="C:\Users\AMAV\Downloads\WhatsApp Image 2017-08-22 at 12.49.53 P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4" y="1031751"/>
            <a:ext cx="3877310" cy="2181225"/>
          </a:xfrm>
          <a:prstGeom prst="rect">
            <a:avLst/>
          </a:prstGeom>
          <a:noFill/>
          <a:ln>
            <a:noFill/>
          </a:ln>
        </p:spPr>
      </p:pic>
      <p:pic>
        <p:nvPicPr>
          <p:cNvPr id="6" name="5 Imagen" descr="C:\Users\AMAV\Downloads\WhatsApp Image 2017-08-31 at 10.52.03 AM.jpeg"/>
          <p:cNvPicPr/>
          <p:nvPr/>
        </p:nvPicPr>
        <p:blipFill rotWithShape="1">
          <a:blip r:embed="rId5" cstate="print">
            <a:extLst>
              <a:ext uri="{28A0092B-C50C-407E-A947-70E740481C1C}">
                <a14:useLocalDpi xmlns:a14="http://schemas.microsoft.com/office/drawing/2010/main" val="0"/>
              </a:ext>
            </a:extLst>
          </a:blip>
          <a:srcRect t="22353"/>
          <a:stretch/>
        </p:blipFill>
        <p:spPr bwMode="auto">
          <a:xfrm>
            <a:off x="2771800" y="4653136"/>
            <a:ext cx="4038009" cy="2160240"/>
          </a:xfrm>
          <a:prstGeom prst="rect">
            <a:avLst/>
          </a:prstGeom>
          <a:noFill/>
          <a:ln>
            <a:noFill/>
          </a:ln>
        </p:spPr>
      </p:pic>
    </p:spTree>
    <p:extLst>
      <p:ext uri="{BB962C8B-B14F-4D97-AF65-F5344CB8AC3E}">
        <p14:creationId xmlns:p14="http://schemas.microsoft.com/office/powerpoint/2010/main" val="2902733056"/>
      </p:ext>
    </p:extLst>
  </p:cSld>
  <p:clrMapOvr>
    <a:masterClrMapping/>
  </p:clrMapOvr>
  <mc:AlternateContent xmlns:mc="http://schemas.openxmlformats.org/markup-compatibility/2006" xmlns:p14="http://schemas.microsoft.com/office/powerpoint/2010/main">
    <mc:Choice Requires="p14">
      <p:transition spd="slow" p14:dur="1100">
        <p14:switch dir="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95536" y="2880376"/>
            <a:ext cx="8964488" cy="230832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MX"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rPr>
              <a:t>SEPTIEMBRE </a:t>
            </a:r>
          </a:p>
          <a:p>
            <a:pPr algn="ctr"/>
            <a:r>
              <a:rPr lang="es-MX"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rPr>
              <a:t>2017</a:t>
            </a:r>
            <a:endParaRPr lang="es-MX"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endParaRPr>
          </a:p>
        </p:txBody>
      </p:sp>
    </p:spTree>
    <p:extLst>
      <p:ext uri="{BB962C8B-B14F-4D97-AF65-F5344CB8AC3E}">
        <p14:creationId xmlns:p14="http://schemas.microsoft.com/office/powerpoint/2010/main" val="1226710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919508791"/>
              </p:ext>
            </p:extLst>
          </p:nvPr>
        </p:nvGraphicFramePr>
        <p:xfrm>
          <a:off x="899592" y="404664"/>
          <a:ext cx="7632848" cy="6096000"/>
        </p:xfrm>
        <a:graphic>
          <a:graphicData uri="http://schemas.openxmlformats.org/drawingml/2006/table">
            <a:tbl>
              <a:tblPr firstRow="1" bandRow="1">
                <a:tableStyleId>{5C22544A-7EE6-4342-B048-85BDC9FD1C3A}</a:tableStyleId>
              </a:tblPr>
              <a:tblGrid>
                <a:gridCol w="7632848"/>
              </a:tblGrid>
              <a:tr h="370840">
                <a:tc>
                  <a:txBody>
                    <a:bodyPr/>
                    <a:lstStyle/>
                    <a:p>
                      <a:pPr marL="0" indent="0" algn="just">
                        <a:spcAft>
                          <a:spcPts val="0"/>
                        </a:spcAft>
                        <a:buFontTx/>
                        <a:buNone/>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en el Taller de la Mesa de Seguridad  y Justicia de Cancún e Isla Mujeres (MSJCIM). Para la formación del Comité de Prevención contra la Violencia de Genero</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0" indent="0" algn="just">
                        <a:spcAft>
                          <a:spcPts val="0"/>
                        </a:spcAft>
                        <a:buFontTx/>
                        <a:buNone/>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en la Reunión del Instituto para el Desarrollo y Financiamiento del Estado de Quintana Roo para el tema de Movilidad y Promoción de la Inversión.</a:t>
                      </a: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0" indent="0" algn="just">
                        <a:spcAft>
                          <a:spcPts val="0"/>
                        </a:spcAft>
                        <a:buFontTx/>
                        <a:buNone/>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 entre Empresarios Turísticos para el tema de la Inseguridad y Plan de Acción para reunirse con el Gobernador</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p>
                    <a:p>
                      <a:pPr marL="285750" indent="-285750" algn="just">
                        <a:spcAft>
                          <a:spcPts val="0"/>
                        </a:spcAft>
                        <a:buFontTx/>
                        <a:buBlip>
                          <a:blip r:embed="rId3"/>
                        </a:buBlip>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7" name="6 Imagen" descr="C:\Users\AMAV\Downloads\WhatsApp Image 2017-09-13 at 1.03.57 PM.jpeg"/>
          <p:cNvPicPr/>
          <p:nvPr/>
        </p:nvPicPr>
        <p:blipFill rotWithShape="1">
          <a:blip r:embed="rId4" cstate="print">
            <a:extLst>
              <a:ext uri="{28A0092B-C50C-407E-A947-70E740481C1C}">
                <a14:useLocalDpi xmlns:a14="http://schemas.microsoft.com/office/drawing/2010/main" val="0"/>
              </a:ext>
            </a:extLst>
          </a:blip>
          <a:srcRect l="10587" t="8632" r="38465" b="23676"/>
          <a:stretch/>
        </p:blipFill>
        <p:spPr bwMode="auto">
          <a:xfrm>
            <a:off x="3203848" y="1691491"/>
            <a:ext cx="3600400" cy="2664296"/>
          </a:xfrm>
          <a:prstGeom prst="rect">
            <a:avLst/>
          </a:prstGeom>
          <a:noFill/>
          <a:ln>
            <a:noFill/>
          </a:ln>
        </p:spPr>
      </p:pic>
    </p:spTree>
    <p:extLst>
      <p:ext uri="{BB962C8B-B14F-4D97-AF65-F5344CB8AC3E}">
        <p14:creationId xmlns:p14="http://schemas.microsoft.com/office/powerpoint/2010/main" val="18422838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840539083"/>
              </p:ext>
            </p:extLst>
          </p:nvPr>
        </p:nvGraphicFramePr>
        <p:xfrm>
          <a:off x="755576" y="831051"/>
          <a:ext cx="8064896" cy="5791200"/>
        </p:xfrm>
        <a:graphic>
          <a:graphicData uri="http://schemas.openxmlformats.org/drawingml/2006/table">
            <a:tbl>
              <a:tblPr firstRow="1" bandRow="1">
                <a:tableStyleId>{5C22544A-7EE6-4342-B048-85BDC9FD1C3A}</a:tableStyleId>
              </a:tblPr>
              <a:tblGrid>
                <a:gridCol w="8064896"/>
              </a:tblGrid>
              <a:tr h="370840">
                <a:tc>
                  <a:txBody>
                    <a:bodyPr/>
                    <a:lstStyle/>
                    <a:p>
                      <a:pPr marL="285750" indent="-285750" algn="just">
                        <a:spcAft>
                          <a:spcPts val="0"/>
                        </a:spcAft>
                        <a:buFontTx/>
                        <a:buBlip>
                          <a:blip r:embed="rId3"/>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Conferencia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de Prensa por parte de la Comisión de Turismo del Consejo Coordinador Empresarial para manifestar NO más impuestos a la Actividad Turística</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chor="ctr">
                    <a:noFill/>
                  </a:tcPr>
                </a:tc>
              </a:tr>
              <a:tr h="370840">
                <a:tc>
                  <a:txBody>
                    <a:bodyPr/>
                    <a:lstStyle/>
                    <a:p>
                      <a:pPr marL="285750" marR="0" indent="-285750" algn="just" defTabSz="914400" rtl="0" eaLnBrk="1" fontAlgn="auto" latinLnBrk="0" hangingPunct="1">
                        <a:lnSpc>
                          <a:spcPct val="100000"/>
                        </a:lnSpc>
                        <a:spcBef>
                          <a:spcPts val="0"/>
                        </a:spcBef>
                        <a:spcAft>
                          <a:spcPts val="0"/>
                        </a:spcAft>
                        <a:buClrTx/>
                        <a:buSzTx/>
                        <a:buFontTx/>
                        <a:buBlip>
                          <a:blip r:embed="rId3"/>
                        </a:buBlip>
                        <a:tabLst/>
                        <a:defRPr/>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Invitación de la SEDETUR para la instalación del grupo de trabajo Estatal de la “Política de Fomento de la Gastronomía Nacional” Quintana Roo, evento realizado en el Marco del Día Mundial de Turismo/ Universidad del Caribe.</a:t>
                      </a:r>
                      <a:endParaRPr lang="es-MX"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buFontTx/>
                        <a:buBlip>
                          <a:blip r:embed="rId3"/>
                        </a:buBlip>
                      </a:pPr>
                      <a:endParaRPr lang="es-MX" sz="2000" b="0" dirty="0">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marR="0" indent="-285750" algn="just" defTabSz="914400" rtl="0" eaLnBrk="1" fontAlgn="auto" latinLnBrk="0" hangingPunct="1">
                        <a:lnSpc>
                          <a:spcPct val="100000"/>
                        </a:lnSpc>
                        <a:spcBef>
                          <a:spcPts val="0"/>
                        </a:spcBef>
                        <a:spcAft>
                          <a:spcPts val="0"/>
                        </a:spcAft>
                        <a:buClrTx/>
                        <a:buSzTx/>
                        <a:buFontTx/>
                        <a:buBlip>
                          <a:blip r:embed="rId3"/>
                        </a:buBlip>
                        <a:tabLst/>
                        <a:defRPr/>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en la Primera Junta de Seguimiento y Evaluación Policial 2017 “JUSEP” de la Policía Federal en Q. Roo / Salón del hotel </a:t>
                      </a:r>
                      <a:r>
                        <a:rPr lang="es-MX" sz="2000" b="0" dirty="0" err="1"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Flamingo</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 Cancún. </a:t>
                      </a:r>
                      <a:endParaRPr lang="es-MX"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buFontTx/>
                        <a:buBlip>
                          <a:blip r:embed="rId3"/>
                        </a:buBlip>
                      </a:pPr>
                      <a:endParaRPr lang="es-MX" sz="2000" b="0" dirty="0">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5" name="4 Imagen" descr="C:\Users\AMAV\Desktop\confrencia de prensa cce.jpg"/>
          <p:cNvPicPr/>
          <p:nvPr/>
        </p:nvPicPr>
        <p:blipFill>
          <a:blip r:embed="rId4">
            <a:extLst>
              <a:ext uri="{28A0092B-C50C-407E-A947-70E740481C1C}">
                <a14:useLocalDpi xmlns:a14="http://schemas.microsoft.com/office/drawing/2010/main" val="0"/>
              </a:ext>
            </a:extLst>
          </a:blip>
          <a:srcRect/>
          <a:stretch>
            <a:fillRect/>
          </a:stretch>
        </p:blipFill>
        <p:spPr bwMode="auto">
          <a:xfrm>
            <a:off x="2843807" y="1772816"/>
            <a:ext cx="3944759" cy="1995815"/>
          </a:xfrm>
          <a:prstGeom prst="rect">
            <a:avLst/>
          </a:prstGeom>
          <a:noFill/>
          <a:ln>
            <a:noFill/>
          </a:ln>
        </p:spPr>
      </p:pic>
    </p:spTree>
    <p:extLst>
      <p:ext uri="{BB962C8B-B14F-4D97-AF65-F5344CB8AC3E}">
        <p14:creationId xmlns:p14="http://schemas.microsoft.com/office/powerpoint/2010/main" val="370698274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259632" y="3501008"/>
            <a:ext cx="7272808"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MX"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rPr>
              <a:t>OCTUBRE 2017</a:t>
            </a:r>
            <a:endParaRPr lang="es-MX"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endParaRPr>
          </a:p>
        </p:txBody>
      </p:sp>
    </p:spTree>
    <p:extLst>
      <p:ext uri="{BB962C8B-B14F-4D97-AF65-F5344CB8AC3E}">
        <p14:creationId xmlns:p14="http://schemas.microsoft.com/office/powerpoint/2010/main" val="24062381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C:\Users\AMAV\Downloads\WhatsApp Image 2017-01-17 at 1.58.06 P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2996952"/>
            <a:ext cx="5112568" cy="3024336"/>
          </a:xfrm>
          <a:prstGeom prst="rect">
            <a:avLst/>
          </a:prstGeom>
          <a:noFill/>
          <a:ln>
            <a:noFill/>
          </a:ln>
        </p:spPr>
      </p:pic>
      <p:sp>
        <p:nvSpPr>
          <p:cNvPr id="3" name="2 Rectángulo"/>
          <p:cNvSpPr/>
          <p:nvPr/>
        </p:nvSpPr>
        <p:spPr>
          <a:xfrm>
            <a:off x="827584" y="759128"/>
            <a:ext cx="7992888" cy="2000548"/>
          </a:xfrm>
          <a:prstGeom prst="rect">
            <a:avLst/>
          </a:prstGeom>
        </p:spPr>
        <p:txBody>
          <a:bodyPr wrap="square">
            <a:spAutoFit/>
          </a:bodyPr>
          <a:lstStyle/>
          <a:p>
            <a:pPr marL="171450" indent="-171450" algn="just">
              <a:buBlip>
                <a:blip r:embed="rId3"/>
              </a:buBlip>
              <a:defRPr/>
            </a:pPr>
            <a:r>
              <a:rPr lang="es-MX" sz="2000" dirty="0">
                <a:solidFill>
                  <a:srgbClr val="262626"/>
                </a:solidFill>
                <a:latin typeface="Calibri" panose="020F0502020204030204" pitchFamily="34" charset="0"/>
                <a:ea typeface="Times New Roman"/>
                <a:cs typeface="Times New Roman"/>
              </a:rPr>
              <a:t>Se participó en la 8ª. Reunión del Consejo Directivo de MUSA como Tesorero</a:t>
            </a:r>
            <a:r>
              <a:rPr lang="es-MX" sz="2000" dirty="0" smtClean="0">
                <a:solidFill>
                  <a:srgbClr val="262626"/>
                </a:solidFill>
                <a:latin typeface="Calibri" panose="020F0502020204030204" pitchFamily="34" charset="0"/>
                <a:ea typeface="Times New Roman"/>
                <a:cs typeface="Times New Roman"/>
              </a:rPr>
              <a:t>.</a:t>
            </a:r>
          </a:p>
          <a:p>
            <a:pPr algn="just">
              <a:defRPr/>
            </a:pPr>
            <a:endParaRPr lang="es-MX" sz="1200" dirty="0">
              <a:latin typeface="Calibri" panose="020F0502020204030204" pitchFamily="34" charset="0"/>
              <a:ea typeface="Times New Roman"/>
              <a:cs typeface="Times New Roman"/>
            </a:endParaRPr>
          </a:p>
          <a:p>
            <a:pPr marL="171450" indent="-171450" algn="just">
              <a:buBlip>
                <a:blip r:embed="rId3"/>
              </a:buBlip>
              <a:defRPr/>
            </a:pPr>
            <a:r>
              <a:rPr lang="es-MX" sz="2000" dirty="0">
                <a:solidFill>
                  <a:srgbClr val="262626"/>
                </a:solidFill>
                <a:latin typeface="Calibri" panose="020F0502020204030204" pitchFamily="34" charset="0"/>
                <a:ea typeface="Times New Roman"/>
                <a:cs typeface="Times New Roman"/>
              </a:rPr>
              <a:t>Reunión de organismos para el tema de Seguridad / Oficinas ACLUVAQ</a:t>
            </a:r>
            <a:r>
              <a:rPr lang="es-MX" sz="2000" dirty="0" smtClean="0">
                <a:solidFill>
                  <a:srgbClr val="262626"/>
                </a:solidFill>
                <a:latin typeface="Calibri" panose="020F0502020204030204" pitchFamily="34" charset="0"/>
                <a:ea typeface="Times New Roman"/>
                <a:cs typeface="Times New Roman"/>
              </a:rPr>
              <a:t>.</a:t>
            </a:r>
          </a:p>
          <a:p>
            <a:pPr algn="just">
              <a:defRPr/>
            </a:pPr>
            <a:endParaRPr lang="es-MX" sz="1200" dirty="0">
              <a:latin typeface="Calibri" panose="020F0502020204030204" pitchFamily="34" charset="0"/>
              <a:ea typeface="Times New Roman"/>
              <a:cs typeface="Times New Roman"/>
            </a:endParaRPr>
          </a:p>
          <a:p>
            <a:pPr marL="171450" indent="-171450" algn="just">
              <a:buBlip>
                <a:blip r:embed="rId3"/>
              </a:buBlip>
              <a:defRPr/>
            </a:pPr>
            <a:r>
              <a:rPr lang="es-MX" sz="2000" dirty="0">
                <a:solidFill>
                  <a:srgbClr val="262626"/>
                </a:solidFill>
                <a:latin typeface="Calibri" panose="020F0502020204030204" pitchFamily="34" charset="0"/>
                <a:ea typeface="Times New Roman"/>
                <a:cs typeface="Times New Roman"/>
              </a:rPr>
              <a:t>Reunión en Cozumel con tour operadores y Conferencia de Prensa para el tema del </a:t>
            </a:r>
            <a:r>
              <a:rPr lang="es-MX" sz="2000" dirty="0" smtClean="0">
                <a:solidFill>
                  <a:srgbClr val="262626"/>
                </a:solidFill>
                <a:latin typeface="Calibri" panose="020F0502020204030204" pitchFamily="34" charset="0"/>
                <a:ea typeface="Times New Roman"/>
                <a:cs typeface="Times New Roman"/>
              </a:rPr>
              <a:t>Transporte.</a:t>
            </a:r>
            <a:endParaRPr lang="es-ES" sz="2000" dirty="0">
              <a:solidFill>
                <a:srgbClr val="262626"/>
              </a:solidFill>
              <a:latin typeface="Calibri" panose="020F0502020204030204" pitchFamily="34" charset="0"/>
              <a:ea typeface="Times New Roman"/>
              <a:cs typeface="Times New Roman"/>
            </a:endParaRPr>
          </a:p>
        </p:txBody>
      </p:sp>
    </p:spTree>
    <p:extLst>
      <p:ext uri="{BB962C8B-B14F-4D97-AF65-F5344CB8AC3E}">
        <p14:creationId xmlns:p14="http://schemas.microsoft.com/office/powerpoint/2010/main" val="40087546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312566662"/>
              </p:ext>
            </p:extLst>
          </p:nvPr>
        </p:nvGraphicFramePr>
        <p:xfrm>
          <a:off x="899592" y="908720"/>
          <a:ext cx="7920880" cy="5791200"/>
        </p:xfrm>
        <a:graphic>
          <a:graphicData uri="http://schemas.openxmlformats.org/drawingml/2006/table">
            <a:tbl>
              <a:tblPr firstRow="1" bandRow="1">
                <a:tableStyleId>{5C22544A-7EE6-4342-B048-85BDC9FD1C3A}</a:tableStyleId>
              </a:tblPr>
              <a:tblGrid>
                <a:gridCol w="7920880"/>
              </a:tblGrid>
              <a:tr h="370840">
                <a:tc>
                  <a:txBody>
                    <a:bodyPr/>
                    <a:lstStyle/>
                    <a:p>
                      <a:pPr marL="285750" indent="-285750" algn="just">
                        <a:spcAft>
                          <a:spcPts val="0"/>
                        </a:spcAft>
                        <a:buFontTx/>
                        <a:buBlip>
                          <a:blip r:embed="rId3"/>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entre el Fiscal G. del Estado el Lic. Miguel Ángel Pech y los miembros del Cuerpo Consular acreditado en el Estado de Quintana Roo / Edificio MERA </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CENTER.</a:t>
                      </a: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0" indent="0" algn="just">
                        <a:spcAft>
                          <a:spcPts val="0"/>
                        </a:spcAft>
                        <a:buFontTx/>
                        <a:buNone/>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de trabajo entre las Marinas y MUSA (Museo Subacuático de Arte)  para intercambiar puntos de vista y llegar a acuerdos favorables entorno a MUSA su operación y su financiamiento. / Oficinas de la AMAV.</a:t>
                      </a: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6" name="5 Imagen"/>
          <p:cNvPicPr/>
          <p:nvPr/>
        </p:nvPicPr>
        <p:blipFill>
          <a:blip r:embed="rId4">
            <a:extLst>
              <a:ext uri="{28A0092B-C50C-407E-A947-70E740481C1C}">
                <a14:useLocalDpi xmlns:a14="http://schemas.microsoft.com/office/drawing/2010/main" val="0"/>
              </a:ext>
            </a:extLst>
          </a:blip>
          <a:srcRect/>
          <a:stretch>
            <a:fillRect/>
          </a:stretch>
        </p:blipFill>
        <p:spPr bwMode="auto">
          <a:xfrm>
            <a:off x="2915816" y="1988840"/>
            <a:ext cx="4176464" cy="2448272"/>
          </a:xfrm>
          <a:prstGeom prst="rect">
            <a:avLst/>
          </a:prstGeom>
          <a:noFill/>
          <a:ln>
            <a:noFill/>
          </a:ln>
        </p:spPr>
      </p:pic>
    </p:spTree>
    <p:extLst>
      <p:ext uri="{BB962C8B-B14F-4D97-AF65-F5344CB8AC3E}">
        <p14:creationId xmlns:p14="http://schemas.microsoft.com/office/powerpoint/2010/main" val="4592704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C:\Users\AMAV\Downloads\WhatsApp Image 2017-10-12 at 3.03.39 PM.jpeg"/>
          <p:cNvPicPr/>
          <p:nvPr/>
        </p:nvPicPr>
        <p:blipFill rotWithShape="1">
          <a:blip r:embed="rId3" cstate="print">
            <a:extLst>
              <a:ext uri="{28A0092B-C50C-407E-A947-70E740481C1C}">
                <a14:useLocalDpi xmlns:a14="http://schemas.microsoft.com/office/drawing/2010/main" val="0"/>
              </a:ext>
            </a:extLst>
          </a:blip>
          <a:srcRect t="19904" b="5724"/>
          <a:stretch/>
        </p:blipFill>
        <p:spPr bwMode="auto">
          <a:xfrm>
            <a:off x="1835696" y="1484784"/>
            <a:ext cx="2216023" cy="2280060"/>
          </a:xfrm>
          <a:prstGeom prst="rect">
            <a:avLst/>
          </a:prstGeom>
          <a:noFill/>
          <a:ln>
            <a:noFill/>
          </a:ln>
        </p:spPr>
      </p:pic>
      <p:pic>
        <p:nvPicPr>
          <p:cNvPr id="7" name="6 Imagen" descr="C:\Users\AMAV\AppData\Local\Microsoft\Windows\Temporary Internet Files\Content.Outlook\0WSSU00R\20171012_14192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1484784"/>
            <a:ext cx="3456384" cy="2088232"/>
          </a:xfrm>
          <a:prstGeom prst="rect">
            <a:avLst/>
          </a:prstGeom>
          <a:noFill/>
          <a:ln>
            <a:noFill/>
          </a:ln>
        </p:spPr>
      </p:pic>
      <p:pic>
        <p:nvPicPr>
          <p:cNvPr id="8" name="7 Imagen" descr="C:\Users\AMAV\Downloads\WhatsApp Image 2017-10-16 at 10.26.15 A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0970" y="4552776"/>
            <a:ext cx="2338123" cy="1944216"/>
          </a:xfrm>
          <a:prstGeom prst="rect">
            <a:avLst/>
          </a:prstGeom>
          <a:noFill/>
          <a:ln>
            <a:noFill/>
          </a:ln>
        </p:spPr>
      </p:pic>
      <p:sp>
        <p:nvSpPr>
          <p:cNvPr id="6" name="5 Rectángulo"/>
          <p:cNvSpPr/>
          <p:nvPr/>
        </p:nvSpPr>
        <p:spPr>
          <a:xfrm>
            <a:off x="899592" y="836712"/>
            <a:ext cx="7920880" cy="4247317"/>
          </a:xfrm>
          <a:prstGeom prst="rect">
            <a:avLst/>
          </a:prstGeom>
        </p:spPr>
        <p:txBody>
          <a:bodyPr wrap="square">
            <a:spAutoFit/>
          </a:bodyPr>
          <a:lstStyle/>
          <a:p>
            <a:pPr marL="285750" indent="-285750" algn="just">
              <a:spcAft>
                <a:spcPts val="0"/>
              </a:spcAft>
              <a:buFontTx/>
              <a:buBlip>
                <a:blip r:embed="rId6"/>
              </a:buBlip>
            </a:pPr>
            <a:r>
              <a:rPr lang="es-MX" dirty="0">
                <a:solidFill>
                  <a:srgbClr val="262626"/>
                </a:solidFill>
                <a:latin typeface="Calibri" panose="020F0502020204030204" pitchFamily="34" charset="0"/>
                <a:ea typeface="Segoe UI" panose="020B0502040204020203" pitchFamily="34" charset="0"/>
                <a:cs typeface="Segoe UI" panose="020B0502040204020203" pitchFamily="34" charset="0"/>
              </a:rPr>
              <a:t>Reunión con el Secretario Estatal de Seguridad Publica el Lic. Rodolfo del Ángel Campos para ver el resultado del Clima </a:t>
            </a:r>
            <a:r>
              <a:rPr lang="es-MX" dirty="0" smtClean="0">
                <a:solidFill>
                  <a:srgbClr val="262626"/>
                </a:solidFill>
                <a:latin typeface="Calibri" panose="020F0502020204030204" pitchFamily="34" charset="0"/>
                <a:ea typeface="Segoe UI" panose="020B0502040204020203" pitchFamily="34" charset="0"/>
                <a:cs typeface="Segoe UI" panose="020B0502040204020203" pitchFamily="34" charset="0"/>
              </a:rPr>
              <a:t>Laboral </a:t>
            </a:r>
            <a:r>
              <a:rPr lang="es-MX" dirty="0">
                <a:solidFill>
                  <a:srgbClr val="262626"/>
                </a:solidFill>
                <a:latin typeface="Calibri" panose="020F0502020204030204" pitchFamily="34" charset="0"/>
                <a:ea typeface="Segoe UI" panose="020B0502040204020203" pitchFamily="34" charset="0"/>
                <a:cs typeface="Segoe UI" panose="020B0502040204020203" pitchFamily="34" charset="0"/>
              </a:rPr>
              <a:t>de la</a:t>
            </a:r>
            <a:r>
              <a:rPr lang="es-MX" dirty="0">
                <a:latin typeface="Calibri" panose="020F0502020204030204" pitchFamily="34" charset="0"/>
                <a:ea typeface="Segoe UI" panose="020B0502040204020203" pitchFamily="34" charset="0"/>
                <a:cs typeface="Segoe UI" panose="020B0502040204020203" pitchFamily="34" charset="0"/>
              </a:rPr>
              <a:t> </a:t>
            </a:r>
            <a:r>
              <a:rPr lang="es-MX" dirty="0">
                <a:solidFill>
                  <a:srgbClr val="262626"/>
                </a:solidFill>
                <a:latin typeface="Calibri" panose="020F0502020204030204" pitchFamily="34" charset="0"/>
                <a:ea typeface="Segoe UI" panose="020B0502040204020203" pitchFamily="34" charset="0"/>
                <a:cs typeface="Segoe UI" panose="020B0502040204020203" pitchFamily="34" charset="0"/>
              </a:rPr>
              <a:t>SSP</a:t>
            </a:r>
            <a:r>
              <a:rPr lang="es-MX" dirty="0" smtClean="0">
                <a:solidFill>
                  <a:srgbClr val="262626"/>
                </a:solidFill>
                <a:latin typeface="Calibri" panose="020F0502020204030204" pitchFamily="34" charset="0"/>
                <a:ea typeface="Segoe UI" panose="020B0502040204020203" pitchFamily="34" charset="0"/>
                <a:cs typeface="Segoe UI" panose="020B0502040204020203" pitchFamily="34" charset="0"/>
              </a:rPr>
              <a:t>.</a:t>
            </a:r>
          </a:p>
          <a:p>
            <a:pPr marL="285750" indent="-285750" algn="just">
              <a:spcAft>
                <a:spcPts val="0"/>
              </a:spcAft>
              <a:buFontTx/>
              <a:buBlip>
                <a:blip r:embed="rId6"/>
              </a:buBlip>
            </a:pPr>
            <a:endParaRPr lang="es-ES" dirty="0" smtClean="0">
              <a:solidFill>
                <a:srgbClr val="262626"/>
              </a:solidFill>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6"/>
              </a:buBlip>
            </a:pPr>
            <a:endParaRPr lang="es-ES" dirty="0">
              <a:solidFill>
                <a:srgbClr val="262626"/>
              </a:solidFill>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6"/>
              </a:buBlip>
            </a:pPr>
            <a:endParaRPr lang="es-ES" dirty="0" smtClean="0">
              <a:solidFill>
                <a:srgbClr val="262626"/>
              </a:solidFill>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6"/>
              </a:buBlip>
            </a:pPr>
            <a:endParaRPr lang="es-ES" dirty="0">
              <a:solidFill>
                <a:srgbClr val="262626"/>
              </a:solidFill>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6"/>
              </a:buBlip>
            </a:pPr>
            <a:endParaRPr lang="es-ES" dirty="0" smtClean="0">
              <a:solidFill>
                <a:srgbClr val="262626"/>
              </a:solidFill>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6"/>
              </a:buBlip>
            </a:pPr>
            <a:endParaRPr lang="es-ES" dirty="0">
              <a:solidFill>
                <a:srgbClr val="262626"/>
              </a:solidFill>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6"/>
              </a:buBlip>
            </a:pPr>
            <a:endParaRPr lang="es-ES" dirty="0" smtClean="0">
              <a:solidFill>
                <a:srgbClr val="262626"/>
              </a:solidFill>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6"/>
              </a:buBlip>
            </a:pPr>
            <a:endParaRPr lang="es-ES" dirty="0">
              <a:solidFill>
                <a:srgbClr val="262626"/>
              </a:solidFill>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6"/>
              </a:buBlip>
            </a:pPr>
            <a:endParaRPr lang="es-ES" dirty="0">
              <a:solidFill>
                <a:srgbClr val="262626"/>
              </a:solidFill>
              <a:latin typeface="Calibri" panose="020F0502020204030204" pitchFamily="34" charset="0"/>
              <a:ea typeface="Segoe UI" panose="020B0502040204020203" pitchFamily="34" charset="0"/>
              <a:cs typeface="Segoe UI" panose="020B0502040204020203" pitchFamily="34" charset="0"/>
            </a:endParaRPr>
          </a:p>
          <a:p>
            <a:pPr marL="285750" indent="-285750" algn="just">
              <a:buBlip>
                <a:blip r:embed="rId6"/>
              </a:buBlip>
            </a:pPr>
            <a:r>
              <a:rPr lang="es-MX" dirty="0">
                <a:solidFill>
                  <a:srgbClr val="262626"/>
                </a:solidFill>
                <a:latin typeface="Calibri" panose="020F0502020204030204" pitchFamily="34" charset="0"/>
                <a:ea typeface="Segoe UI" panose="020B0502040204020203" pitchFamily="34" charset="0"/>
                <a:cs typeface="Segoe UI" panose="020B0502040204020203" pitchFamily="34" charset="0"/>
              </a:rPr>
              <a:t>Coordinación del Personal AMAV con el personal de Agencias para la recepción de llegadas en el Aeropuerto de Cancún de los participantes del </a:t>
            </a:r>
            <a:r>
              <a:rPr lang="es-MX" dirty="0" err="1">
                <a:solidFill>
                  <a:srgbClr val="262626"/>
                </a:solidFill>
                <a:latin typeface="Calibri" panose="020F0502020204030204" pitchFamily="34" charset="0"/>
                <a:ea typeface="Segoe UI" panose="020B0502040204020203" pitchFamily="34" charset="0"/>
                <a:cs typeface="Segoe UI" panose="020B0502040204020203" pitchFamily="34" charset="0"/>
              </a:rPr>
              <a:t>Cancun</a:t>
            </a:r>
            <a:r>
              <a:rPr lang="es-MX" dirty="0">
                <a:solidFill>
                  <a:srgbClr val="262626"/>
                </a:solidFill>
                <a:latin typeface="Calibri" panose="020F0502020204030204" pitchFamily="34" charset="0"/>
                <a:ea typeface="Segoe UI" panose="020B0502040204020203" pitchFamily="34" charset="0"/>
                <a:cs typeface="Segoe UI" panose="020B0502040204020203" pitchFamily="34" charset="0"/>
              </a:rPr>
              <a:t> </a:t>
            </a:r>
            <a:r>
              <a:rPr lang="es-MX" dirty="0" err="1">
                <a:solidFill>
                  <a:srgbClr val="262626"/>
                </a:solidFill>
                <a:latin typeface="Calibri" panose="020F0502020204030204" pitchFamily="34" charset="0"/>
                <a:ea typeface="Segoe UI" panose="020B0502040204020203" pitchFamily="34" charset="0"/>
                <a:cs typeface="Segoe UI" panose="020B0502040204020203" pitchFamily="34" charset="0"/>
              </a:rPr>
              <a:t>Travel</a:t>
            </a:r>
            <a:r>
              <a:rPr lang="es-MX" dirty="0">
                <a:solidFill>
                  <a:srgbClr val="262626"/>
                </a:solidFill>
                <a:latin typeface="Calibri" panose="020F0502020204030204" pitchFamily="34" charset="0"/>
                <a:ea typeface="Segoe UI" panose="020B0502040204020203" pitchFamily="34" charset="0"/>
                <a:cs typeface="Segoe UI" panose="020B0502040204020203" pitchFamily="34" charset="0"/>
              </a:rPr>
              <a:t> </a:t>
            </a:r>
            <a:r>
              <a:rPr lang="es-MX" dirty="0" err="1">
                <a:solidFill>
                  <a:srgbClr val="262626"/>
                </a:solidFill>
                <a:latin typeface="Calibri" panose="020F0502020204030204" pitchFamily="34" charset="0"/>
                <a:ea typeface="Segoe UI" panose="020B0502040204020203" pitchFamily="34" charset="0"/>
                <a:cs typeface="Segoe UI" panose="020B0502040204020203" pitchFamily="34" charset="0"/>
              </a:rPr>
              <a:t>Mart</a:t>
            </a:r>
            <a:r>
              <a:rPr lang="es-MX" dirty="0">
                <a:solidFill>
                  <a:srgbClr val="262626"/>
                </a:solidFill>
                <a:latin typeface="Calibri" panose="020F0502020204030204" pitchFamily="34" charset="0"/>
                <a:ea typeface="Segoe UI" panose="020B0502040204020203" pitchFamily="34" charset="0"/>
                <a:cs typeface="Segoe UI" panose="020B0502040204020203" pitchFamily="34" charset="0"/>
              </a:rPr>
              <a:t> 2017.</a:t>
            </a:r>
          </a:p>
          <a:p>
            <a:pPr marL="285750" indent="-285750" algn="just">
              <a:spcAft>
                <a:spcPts val="0"/>
              </a:spcAft>
              <a:buFontTx/>
              <a:buBlip>
                <a:blip r:embed="rId6"/>
              </a:buBlip>
            </a:pPr>
            <a:endParaRPr lang="es-MX" dirty="0">
              <a:latin typeface="Calibri" panose="020F0502020204030204"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7181301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904485143"/>
              </p:ext>
            </p:extLst>
          </p:nvPr>
        </p:nvGraphicFramePr>
        <p:xfrm>
          <a:off x="828212" y="764704"/>
          <a:ext cx="7776864" cy="6096000"/>
        </p:xfrm>
        <a:graphic>
          <a:graphicData uri="http://schemas.openxmlformats.org/drawingml/2006/table">
            <a:tbl>
              <a:tblPr firstRow="1" bandRow="1">
                <a:tableStyleId>{5C22544A-7EE6-4342-B048-85BDC9FD1C3A}</a:tableStyleId>
              </a:tblPr>
              <a:tblGrid>
                <a:gridCol w="7776864"/>
              </a:tblGrid>
              <a:tr h="370840">
                <a:tc>
                  <a:txBody>
                    <a:bodyPr/>
                    <a:lstStyle/>
                    <a:p>
                      <a:pPr marL="285750" indent="-285750" algn="just">
                        <a:spcAft>
                          <a:spcPts val="0"/>
                        </a:spcAft>
                        <a:buFontTx/>
                        <a:buBlip>
                          <a:blip r:embed="rId3"/>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en el Presídium para la ceremonia oficial de Inauguración y Corte de Listón del Cancún </a:t>
                      </a:r>
                      <a:r>
                        <a:rPr lang="es-MX" sz="2000" b="0" dirty="0" err="1"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Travel</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r>
                        <a:rPr lang="es-MX" sz="2000" b="0" dirty="0" err="1"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Mart</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 México Summit 2017 / Centro de Convenciones de Cancún</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3"/>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Corte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de Listón del </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Cancún</a:t>
                      </a:r>
                      <a:r>
                        <a:rPr lang="es-MX" sz="2000" b="0" baseline="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r>
                        <a:rPr lang="es-MX" sz="2000" b="0" dirty="0" err="1"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Travel</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r>
                        <a:rPr lang="es-MX" sz="2000" b="0" dirty="0" err="1">
                          <a:solidFill>
                            <a:srgbClr val="262626"/>
                          </a:solidFill>
                          <a:effectLst/>
                          <a:latin typeface="Calibri" panose="020F0502020204030204" pitchFamily="34" charset="0"/>
                          <a:ea typeface="Segoe UI" panose="020B0502040204020203" pitchFamily="34" charset="0"/>
                          <a:cs typeface="Segoe UI" panose="020B0502040204020203" pitchFamily="34" charset="0"/>
                        </a:rPr>
                        <a:t>Mart</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México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Summit 2017 / Centro de Convenciones de Cancún</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6" name="5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8603" y="1700808"/>
            <a:ext cx="3696082" cy="1800200"/>
          </a:xfrm>
          <a:prstGeom prst="rect">
            <a:avLst/>
          </a:prstGeom>
          <a:noFill/>
          <a:ln>
            <a:noFill/>
          </a:ln>
        </p:spPr>
      </p:pic>
      <p:pic>
        <p:nvPicPr>
          <p:cNvPr id="9" name="8 Imagen" descr="C:\Users\AMAV\AppData\Local\Microsoft\Windows\Temporary Internet Files\Content.Outlook\0WSSU00R\IMG_20171017_135818 (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5544" y="4149080"/>
            <a:ext cx="3599141" cy="2230611"/>
          </a:xfrm>
          <a:prstGeom prst="rect">
            <a:avLst/>
          </a:prstGeom>
          <a:noFill/>
          <a:ln>
            <a:noFill/>
          </a:ln>
        </p:spPr>
      </p:pic>
    </p:spTree>
    <p:extLst>
      <p:ext uri="{BB962C8B-B14F-4D97-AF65-F5344CB8AC3E}">
        <p14:creationId xmlns:p14="http://schemas.microsoft.com/office/powerpoint/2010/main" val="280239449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4049066474"/>
              </p:ext>
            </p:extLst>
          </p:nvPr>
        </p:nvGraphicFramePr>
        <p:xfrm>
          <a:off x="611560" y="548680"/>
          <a:ext cx="8208912" cy="4267200"/>
        </p:xfrm>
        <a:graphic>
          <a:graphicData uri="http://schemas.openxmlformats.org/drawingml/2006/table">
            <a:tbl>
              <a:tblPr firstRow="1" bandRow="1">
                <a:tableStyleId>{5C22544A-7EE6-4342-B048-85BDC9FD1C3A}</a:tableStyleId>
              </a:tblPr>
              <a:tblGrid>
                <a:gridCol w="8208912"/>
              </a:tblGrid>
              <a:tr h="370840">
                <a:tc>
                  <a:txBody>
                    <a:bodyPr/>
                    <a:lstStyle/>
                    <a:p>
                      <a:pPr marL="0" indent="0" algn="just">
                        <a:spcAft>
                          <a:spcPts val="0"/>
                        </a:spcAft>
                        <a:buFontTx/>
                        <a:buNone/>
                      </a:pPr>
                      <a:endParaRPr lang="es-MX" sz="2000" b="0" dirty="0">
                        <a:effectLst/>
                        <a:latin typeface="Calibri" panose="020F0502020204030204" pitchFamily="34" charset="0"/>
                        <a:ea typeface="Times New Roman"/>
                        <a:cs typeface="Times New Roman"/>
                      </a:endParaRPr>
                    </a:p>
                    <a:p>
                      <a:pPr marL="171450" indent="-171450" algn="just">
                        <a:spcAft>
                          <a:spcPts val="0"/>
                        </a:spcAft>
                        <a:buFontTx/>
                        <a:buBlip>
                          <a:blip r:embed="rId3"/>
                        </a:buBlip>
                      </a:pPr>
                      <a:r>
                        <a:rPr lang="es-MX" sz="2000" b="0" dirty="0">
                          <a:solidFill>
                            <a:srgbClr val="262626"/>
                          </a:solidFill>
                          <a:effectLst/>
                          <a:latin typeface="Calibri" panose="020F0502020204030204" pitchFamily="34" charset="0"/>
                          <a:ea typeface="Times New Roman"/>
                          <a:cs typeface="Times New Roman"/>
                        </a:rPr>
                        <a:t>Participación en el 2° Congreso Nacional de Competitividad y Turismo 2017 celebrado en el Centro de Convenciones de Cozumel, Q. Roo</a:t>
                      </a:r>
                      <a:r>
                        <a:rPr lang="es-MX" sz="2000" b="0" dirty="0" smtClean="0">
                          <a:solidFill>
                            <a:srgbClr val="262626"/>
                          </a:solidFill>
                          <a:effectLst/>
                          <a:latin typeface="Calibri" panose="020F0502020204030204" pitchFamily="34" charset="0"/>
                          <a:ea typeface="Times New Roman"/>
                          <a:cs typeface="Times New Roman"/>
                        </a:rPr>
                        <a:t>.</a:t>
                      </a:r>
                      <a:endParaRPr lang="es-ES" sz="2000" b="0" dirty="0" smtClean="0">
                        <a:solidFill>
                          <a:srgbClr val="262626"/>
                        </a:solidFill>
                        <a:effectLst/>
                        <a:latin typeface="Calibri" panose="020F0502020204030204" pitchFamily="34" charset="0"/>
                        <a:ea typeface="Times New Roman"/>
                        <a:cs typeface="Times New Roman"/>
                      </a:endParaRPr>
                    </a:p>
                    <a:p>
                      <a:pPr marL="171450" indent="-171450" algn="just">
                        <a:spcAft>
                          <a:spcPts val="0"/>
                        </a:spcAft>
                        <a:buFontTx/>
                        <a:buBlip>
                          <a:blip r:embed="rId3"/>
                        </a:buBlip>
                      </a:pPr>
                      <a:endParaRPr lang="es-ES" sz="2000" b="0" dirty="0" smtClean="0">
                        <a:solidFill>
                          <a:srgbClr val="262626"/>
                        </a:solidFill>
                        <a:effectLst/>
                        <a:latin typeface="Calibri" panose="020F0502020204030204" pitchFamily="34" charset="0"/>
                        <a:ea typeface="Times New Roman"/>
                        <a:cs typeface="Times New Roman"/>
                      </a:endParaRPr>
                    </a:p>
                    <a:p>
                      <a:pPr marL="171450" indent="-171450" algn="just">
                        <a:spcAft>
                          <a:spcPts val="0"/>
                        </a:spcAft>
                        <a:buFontTx/>
                        <a:buBlip>
                          <a:blip r:embed="rId3"/>
                        </a:buBlip>
                      </a:pPr>
                      <a:endParaRPr lang="es-ES" sz="2000" b="0" dirty="0" smtClean="0">
                        <a:solidFill>
                          <a:srgbClr val="262626"/>
                        </a:solidFill>
                        <a:effectLst/>
                        <a:latin typeface="Calibri" panose="020F0502020204030204" pitchFamily="34" charset="0"/>
                        <a:ea typeface="Times New Roman"/>
                        <a:cs typeface="Times New Roman"/>
                      </a:endParaRPr>
                    </a:p>
                    <a:p>
                      <a:pPr marL="171450" indent="-171450" algn="just">
                        <a:spcAft>
                          <a:spcPts val="0"/>
                        </a:spcAft>
                        <a:buFontTx/>
                        <a:buBlip>
                          <a:blip r:embed="rId3"/>
                        </a:buBlip>
                      </a:pPr>
                      <a:endParaRPr lang="es-ES" sz="2000" b="0" dirty="0" smtClean="0">
                        <a:solidFill>
                          <a:srgbClr val="262626"/>
                        </a:solidFill>
                        <a:effectLst/>
                        <a:latin typeface="Calibri" panose="020F0502020204030204" pitchFamily="34" charset="0"/>
                        <a:ea typeface="Times New Roman"/>
                        <a:cs typeface="Times New Roman"/>
                      </a:endParaRPr>
                    </a:p>
                    <a:p>
                      <a:pPr marL="171450" indent="-171450" algn="just">
                        <a:spcAft>
                          <a:spcPts val="0"/>
                        </a:spcAft>
                        <a:buFontTx/>
                        <a:buBlip>
                          <a:blip r:embed="rId3"/>
                        </a:buBlip>
                      </a:pPr>
                      <a:endParaRPr lang="es-ES" sz="2000" b="0" dirty="0" smtClean="0">
                        <a:solidFill>
                          <a:srgbClr val="262626"/>
                        </a:solidFill>
                        <a:effectLst/>
                        <a:latin typeface="Calibri" panose="020F0502020204030204" pitchFamily="34" charset="0"/>
                        <a:ea typeface="Times New Roman"/>
                        <a:cs typeface="Times New Roman"/>
                      </a:endParaRPr>
                    </a:p>
                    <a:p>
                      <a:pPr marL="171450" indent="-171450" algn="just">
                        <a:spcAft>
                          <a:spcPts val="0"/>
                        </a:spcAft>
                        <a:buFontTx/>
                        <a:buBlip>
                          <a:blip r:embed="rId3"/>
                        </a:buBlip>
                      </a:pPr>
                      <a:endParaRPr lang="es-ES" sz="2000" b="0" dirty="0" smtClean="0">
                        <a:solidFill>
                          <a:srgbClr val="262626"/>
                        </a:solidFill>
                        <a:effectLst/>
                        <a:latin typeface="Calibri" panose="020F0502020204030204" pitchFamily="34" charset="0"/>
                        <a:ea typeface="Times New Roman"/>
                        <a:cs typeface="Times New Roman"/>
                      </a:endParaRPr>
                    </a:p>
                    <a:p>
                      <a:pPr marL="0" indent="0" algn="just">
                        <a:spcAft>
                          <a:spcPts val="0"/>
                        </a:spcAft>
                        <a:buFontTx/>
                        <a:buNone/>
                      </a:pPr>
                      <a:endParaRPr lang="es-ES" sz="2000" b="0" dirty="0" smtClean="0">
                        <a:solidFill>
                          <a:srgbClr val="262626"/>
                        </a:solidFill>
                        <a:effectLst/>
                        <a:latin typeface="Calibri" panose="020F0502020204030204" pitchFamily="34" charset="0"/>
                        <a:ea typeface="Times New Roman"/>
                        <a:cs typeface="Times New Roman"/>
                      </a:endParaRPr>
                    </a:p>
                    <a:p>
                      <a:pPr marL="0" indent="0" algn="just">
                        <a:spcAft>
                          <a:spcPts val="0"/>
                        </a:spcAft>
                        <a:buFontTx/>
                        <a:buNone/>
                      </a:pPr>
                      <a:endParaRPr lang="es-MX" sz="2000" b="0" dirty="0">
                        <a:effectLst/>
                        <a:latin typeface="Calibri" panose="020F0502020204030204" pitchFamily="34" charset="0"/>
                        <a:ea typeface="Times New Roman"/>
                        <a:cs typeface="Times New Roman"/>
                      </a:endParaRPr>
                    </a:p>
                  </a:txBody>
                  <a:tcPr marL="68580" marR="68580" marT="0" marB="0">
                    <a:noFill/>
                  </a:tcPr>
                </a:tc>
              </a:tr>
              <a:tr h="370840">
                <a:tc>
                  <a:txBody>
                    <a:bodyPr/>
                    <a:lstStyle/>
                    <a:p>
                      <a:pPr marL="0" indent="0" algn="just">
                        <a:spcAft>
                          <a:spcPts val="0"/>
                        </a:spcAft>
                        <a:buFontTx/>
                        <a:buNone/>
                      </a:pPr>
                      <a:endParaRPr lang="es-ES" sz="2000" b="0" dirty="0" smtClean="0">
                        <a:effectLst/>
                        <a:latin typeface="Calibri" panose="020F0502020204030204" pitchFamily="34" charset="0"/>
                        <a:ea typeface="Times New Roman"/>
                        <a:cs typeface="Times New Roman"/>
                      </a:endParaRPr>
                    </a:p>
                    <a:p>
                      <a:pPr marL="171450" indent="-171450" algn="just">
                        <a:spcAft>
                          <a:spcPts val="0"/>
                        </a:spcAft>
                        <a:buFontTx/>
                        <a:buBlip>
                          <a:blip r:embed="rId3"/>
                        </a:buBlip>
                      </a:pPr>
                      <a:r>
                        <a:rPr lang="es-MX" sz="2000" b="0" dirty="0" smtClean="0">
                          <a:solidFill>
                            <a:srgbClr val="262626"/>
                          </a:solidFill>
                          <a:effectLst/>
                          <a:latin typeface="Calibri" panose="020F0502020204030204" pitchFamily="34" charset="0"/>
                          <a:ea typeface="Times New Roman"/>
                          <a:cs typeface="Times New Roman"/>
                        </a:rPr>
                        <a:t>Asistencia </a:t>
                      </a:r>
                      <a:r>
                        <a:rPr lang="es-MX" sz="2000" b="0" dirty="0">
                          <a:solidFill>
                            <a:srgbClr val="262626"/>
                          </a:solidFill>
                          <a:effectLst/>
                          <a:latin typeface="Calibri" panose="020F0502020204030204" pitchFamily="34" charset="0"/>
                          <a:ea typeface="Times New Roman"/>
                          <a:cs typeface="Times New Roman"/>
                        </a:rPr>
                        <a:t>a la Inauguración de la Terminal 4 del Aeropuerto Internacional de Cancún.</a:t>
                      </a:r>
                      <a:endParaRPr lang="es-MX" sz="2000" b="0" dirty="0">
                        <a:effectLst/>
                        <a:latin typeface="Calibri" panose="020F0502020204030204" pitchFamily="34" charset="0"/>
                        <a:ea typeface="Times New Roman"/>
                        <a:cs typeface="Times New Roman"/>
                      </a:endParaRPr>
                    </a:p>
                    <a:p>
                      <a:pPr marL="0" indent="0" algn="just">
                        <a:spcAft>
                          <a:spcPts val="0"/>
                        </a:spcAft>
                        <a:buFontTx/>
                        <a:buNone/>
                      </a:pPr>
                      <a:endParaRPr lang="es-MX" sz="2000" b="0" dirty="0">
                        <a:effectLst/>
                        <a:latin typeface="Calibri" panose="020F0502020204030204" pitchFamily="34" charset="0"/>
                        <a:ea typeface="Times New Roman"/>
                        <a:cs typeface="Times New Roman"/>
                      </a:endParaRPr>
                    </a:p>
                  </a:txBody>
                  <a:tcPr marL="68580" marR="68580" marT="0" marB="0">
                    <a:noFill/>
                  </a:tcPr>
                </a:tc>
              </a:tr>
            </a:tbl>
          </a:graphicData>
        </a:graphic>
      </p:graphicFrame>
      <p:pic>
        <p:nvPicPr>
          <p:cNvPr id="5" name="4 Imagen" descr="C:\Users\AMAV\Downloads\WhatsApp Image 2017-10-21 at 4.01.03 PM(1).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1074" y="1556792"/>
            <a:ext cx="3143926" cy="2232248"/>
          </a:xfrm>
          <a:prstGeom prst="rect">
            <a:avLst/>
          </a:prstGeom>
          <a:noFill/>
          <a:ln>
            <a:noFill/>
          </a:ln>
        </p:spPr>
      </p:pic>
      <p:pic>
        <p:nvPicPr>
          <p:cNvPr id="7" name="6 Imagen"/>
          <p:cNvPicPr/>
          <p:nvPr/>
        </p:nvPicPr>
        <p:blipFill>
          <a:blip r:embed="rId5">
            <a:extLst>
              <a:ext uri="{28A0092B-C50C-407E-A947-70E740481C1C}">
                <a14:useLocalDpi xmlns:a14="http://schemas.microsoft.com/office/drawing/2010/main" val="0"/>
              </a:ext>
            </a:extLst>
          </a:blip>
          <a:srcRect/>
          <a:stretch>
            <a:fillRect/>
          </a:stretch>
        </p:blipFill>
        <p:spPr bwMode="auto">
          <a:xfrm>
            <a:off x="3131840" y="4293096"/>
            <a:ext cx="3469159" cy="2304256"/>
          </a:xfrm>
          <a:prstGeom prst="rect">
            <a:avLst/>
          </a:prstGeom>
          <a:noFill/>
          <a:ln>
            <a:noFill/>
          </a:ln>
        </p:spPr>
      </p:pic>
    </p:spTree>
    <p:extLst>
      <p:ext uri="{BB962C8B-B14F-4D97-AF65-F5344CB8AC3E}">
        <p14:creationId xmlns:p14="http://schemas.microsoft.com/office/powerpoint/2010/main" val="18003882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403648" y="2852936"/>
            <a:ext cx="7272808" cy="230832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MX"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rPr>
              <a:t>NOVIEMBRE 2017</a:t>
            </a:r>
            <a:endParaRPr lang="es-MX"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endParaRPr>
          </a:p>
        </p:txBody>
      </p:sp>
    </p:spTree>
    <p:extLst>
      <p:ext uri="{BB962C8B-B14F-4D97-AF65-F5344CB8AC3E}">
        <p14:creationId xmlns:p14="http://schemas.microsoft.com/office/powerpoint/2010/main" val="35275037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954190066"/>
              </p:ext>
            </p:extLst>
          </p:nvPr>
        </p:nvGraphicFramePr>
        <p:xfrm>
          <a:off x="683568" y="722952"/>
          <a:ext cx="8064896" cy="6096000"/>
        </p:xfrm>
        <a:graphic>
          <a:graphicData uri="http://schemas.openxmlformats.org/drawingml/2006/table">
            <a:tbl>
              <a:tblPr firstRow="1" bandRow="1">
                <a:tableStyleId>{5C22544A-7EE6-4342-B048-85BDC9FD1C3A}</a:tableStyleId>
              </a:tblPr>
              <a:tblGrid>
                <a:gridCol w="8064896"/>
              </a:tblGrid>
              <a:tr h="370840">
                <a:tc>
                  <a:txBody>
                    <a:bodyPr/>
                    <a:lstStyle/>
                    <a:p>
                      <a:pPr marL="285750" indent="-285750" algn="just">
                        <a:spcAft>
                          <a:spcPts val="0"/>
                        </a:spcAft>
                        <a:buFontTx/>
                        <a:buBlip>
                          <a:blip r:embed="rId3"/>
                        </a:buBlip>
                      </a:pPr>
                      <a:r>
                        <a:rPr lang="es-MX" sz="2000" b="0" dirty="0" smtClean="0">
                          <a:solidFill>
                            <a:srgbClr val="262626"/>
                          </a:solidFill>
                          <a:effectLst/>
                          <a:latin typeface="Calibri" panose="020F0502020204030204" pitchFamily="34" charset="0"/>
                          <a:ea typeface="Times New Roman"/>
                          <a:cs typeface="Times New Roman"/>
                        </a:rPr>
                        <a:t>Participación </a:t>
                      </a:r>
                      <a:r>
                        <a:rPr lang="es-MX" sz="2000" b="0" dirty="0">
                          <a:solidFill>
                            <a:srgbClr val="262626"/>
                          </a:solidFill>
                          <a:effectLst/>
                          <a:latin typeface="Calibri" panose="020F0502020204030204" pitchFamily="34" charset="0"/>
                          <a:ea typeface="Times New Roman"/>
                          <a:cs typeface="Times New Roman"/>
                        </a:rPr>
                        <a:t>en la Primera Sesión Ordinaria del Observatorio de Compromisos y Políticas Publicas del Gobierno del Estado. / Universidad La Salle Cancún</a:t>
                      </a:r>
                      <a:r>
                        <a:rPr lang="es-MX" sz="2000" b="0" dirty="0" smtClean="0">
                          <a:solidFill>
                            <a:srgbClr val="262626"/>
                          </a:solidFill>
                          <a:effectLst/>
                          <a:latin typeface="Calibri" panose="020F0502020204030204" pitchFamily="34" charset="0"/>
                          <a:ea typeface="Times New Roman"/>
                          <a:cs typeface="Times New Roman"/>
                        </a:rPr>
                        <a:t>.</a:t>
                      </a: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Times New Roman"/>
                        <a:cs typeface="Times New Roman"/>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Times New Roman"/>
                        <a:cs typeface="Times New Roman"/>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Times New Roman"/>
                        <a:cs typeface="Times New Roman"/>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Times New Roman"/>
                        <a:cs typeface="Times New Roman"/>
                      </a:endParaRPr>
                    </a:p>
                    <a:p>
                      <a:pPr marL="285750" indent="-285750" algn="just">
                        <a:spcAft>
                          <a:spcPts val="0"/>
                        </a:spcAft>
                        <a:buFontTx/>
                        <a:buBlip>
                          <a:blip r:embed="rId3"/>
                        </a:buBlip>
                      </a:pPr>
                      <a:endParaRPr lang="es-MX" sz="2000" b="0" dirty="0">
                        <a:effectLst/>
                        <a:latin typeface="Calibri" panose="020F0502020204030204" pitchFamily="34" charset="0"/>
                        <a:ea typeface="Times New Roman"/>
                        <a:cs typeface="Times New Roman"/>
                      </a:endParaRPr>
                    </a:p>
                    <a:p>
                      <a:pPr marL="0" indent="0" algn="just">
                        <a:spcAft>
                          <a:spcPts val="0"/>
                        </a:spcAft>
                        <a:buFontTx/>
                        <a:buNone/>
                      </a:pPr>
                      <a:endParaRPr lang="es-MX" sz="2000" b="0" dirty="0">
                        <a:effectLst/>
                        <a:latin typeface="Calibri" panose="020F0502020204030204" pitchFamily="34" charset="0"/>
                        <a:ea typeface="Times New Roman"/>
                        <a:cs typeface="Times New Roman"/>
                      </a:endParaRPr>
                    </a:p>
                  </a:txBody>
                  <a:tcPr marL="68580" marR="68580" marT="0" marB="0">
                    <a:noFill/>
                  </a:tcPr>
                </a:tc>
              </a:tr>
              <a:tr h="370840">
                <a:tc>
                  <a:txBody>
                    <a:bodyPr/>
                    <a:lstStyle/>
                    <a:p>
                      <a:pPr marL="285750" indent="-285750" algn="just">
                        <a:spcAft>
                          <a:spcPts val="0"/>
                        </a:spcAft>
                        <a:buFontTx/>
                        <a:buBlip>
                          <a:blip r:embed="rId3"/>
                        </a:buBlip>
                      </a:pPr>
                      <a:r>
                        <a:rPr lang="es-MX" sz="2000" b="0" dirty="0">
                          <a:solidFill>
                            <a:srgbClr val="262626"/>
                          </a:solidFill>
                          <a:effectLst/>
                          <a:latin typeface="Calibri" panose="020F0502020204030204" pitchFamily="34" charset="0"/>
                          <a:ea typeface="Times New Roman"/>
                          <a:cs typeface="Times New Roman"/>
                        </a:rPr>
                        <a:t> </a:t>
                      </a:r>
                      <a:r>
                        <a:rPr lang="es-MX" sz="2000" b="0" dirty="0" smtClean="0">
                          <a:solidFill>
                            <a:srgbClr val="262626"/>
                          </a:solidFill>
                          <a:effectLst/>
                          <a:latin typeface="Calibri" panose="020F0502020204030204" pitchFamily="34" charset="0"/>
                          <a:ea typeface="Times New Roman"/>
                          <a:cs typeface="Times New Roman"/>
                        </a:rPr>
                        <a:t>Reunión </a:t>
                      </a:r>
                      <a:r>
                        <a:rPr lang="es-MX" sz="2000" b="0" dirty="0">
                          <a:solidFill>
                            <a:srgbClr val="262626"/>
                          </a:solidFill>
                          <a:effectLst/>
                          <a:latin typeface="Calibri" panose="020F0502020204030204" pitchFamily="34" charset="0"/>
                          <a:ea typeface="Times New Roman"/>
                          <a:cs typeface="Times New Roman"/>
                        </a:rPr>
                        <a:t>con el Sr. Alejandro Ramos Director de SINTRA</a:t>
                      </a:r>
                      <a:r>
                        <a:rPr lang="es-MX" sz="2000" b="0" dirty="0" smtClean="0">
                          <a:solidFill>
                            <a:srgbClr val="262626"/>
                          </a:solidFill>
                          <a:effectLst/>
                          <a:latin typeface="Calibri" panose="020F0502020204030204" pitchFamily="34" charset="0"/>
                          <a:ea typeface="Times New Roman"/>
                          <a:cs typeface="Times New Roman"/>
                        </a:rPr>
                        <a:t>, para retomar acuerdos</a:t>
                      </a:r>
                      <a:r>
                        <a:rPr lang="es-MX" sz="2000" b="0" baseline="0" dirty="0" smtClean="0">
                          <a:solidFill>
                            <a:srgbClr val="262626"/>
                          </a:solidFill>
                          <a:effectLst/>
                          <a:latin typeface="Calibri" panose="020F0502020204030204" pitchFamily="34" charset="0"/>
                          <a:ea typeface="Times New Roman"/>
                          <a:cs typeface="Times New Roman"/>
                        </a:rPr>
                        <a:t>.</a:t>
                      </a:r>
                      <a:endParaRPr lang="es-MX" sz="2000" b="0" dirty="0">
                        <a:effectLst/>
                        <a:latin typeface="Calibri" panose="020F0502020204030204" pitchFamily="34" charset="0"/>
                        <a:ea typeface="Times New Roman"/>
                        <a:cs typeface="Times New Roman"/>
                      </a:endParaRPr>
                    </a:p>
                  </a:txBody>
                  <a:tcPr marL="68580" marR="68580" marT="0" marB="0">
                    <a:noFill/>
                  </a:tcPr>
                </a:tc>
              </a:tr>
              <a:tr h="370840">
                <a:tc>
                  <a:txBody>
                    <a:bodyPr/>
                    <a:lstStyle/>
                    <a:p>
                      <a:pPr marL="285750" indent="-285750" algn="just">
                        <a:spcAft>
                          <a:spcPts val="0"/>
                        </a:spcAft>
                        <a:buFontTx/>
                        <a:buBlip>
                          <a:blip r:embed="rId3"/>
                        </a:buBlip>
                      </a:pPr>
                      <a:endParaRPr lang="es-MX" sz="2000" b="0" dirty="0" smtClean="0">
                        <a:solidFill>
                          <a:srgbClr val="262626"/>
                        </a:solidFill>
                        <a:effectLst/>
                        <a:latin typeface="Calibri" panose="020F0502020204030204" pitchFamily="34" charset="0"/>
                        <a:ea typeface="Times New Roman"/>
                        <a:cs typeface="Times New Roman"/>
                      </a:endParaRPr>
                    </a:p>
                    <a:p>
                      <a:pPr marL="285750" indent="-285750" algn="just">
                        <a:spcAft>
                          <a:spcPts val="0"/>
                        </a:spcAft>
                        <a:buFontTx/>
                        <a:buBlip>
                          <a:blip r:embed="rId3"/>
                        </a:buBlip>
                      </a:pPr>
                      <a:r>
                        <a:rPr lang="es-MX" sz="2000" b="0" dirty="0">
                          <a:solidFill>
                            <a:srgbClr val="262626"/>
                          </a:solidFill>
                          <a:effectLst/>
                          <a:latin typeface="Calibri" panose="020F0502020204030204" pitchFamily="34" charset="0"/>
                          <a:ea typeface="Times New Roman"/>
                          <a:cs typeface="Times New Roman"/>
                        </a:rPr>
                        <a:t> </a:t>
                      </a:r>
                      <a:r>
                        <a:rPr lang="es-MX" sz="2000" b="0" dirty="0" smtClean="0">
                          <a:solidFill>
                            <a:srgbClr val="262626"/>
                          </a:solidFill>
                          <a:effectLst/>
                          <a:latin typeface="Calibri" panose="020F0502020204030204" pitchFamily="34" charset="0"/>
                          <a:ea typeface="Times New Roman"/>
                          <a:cs typeface="Times New Roman"/>
                        </a:rPr>
                        <a:t>Participación </a:t>
                      </a:r>
                      <a:r>
                        <a:rPr lang="es-MX" sz="2000" b="0" dirty="0">
                          <a:solidFill>
                            <a:srgbClr val="262626"/>
                          </a:solidFill>
                          <a:effectLst/>
                          <a:latin typeface="Calibri" panose="020F0502020204030204" pitchFamily="34" charset="0"/>
                          <a:ea typeface="Times New Roman"/>
                          <a:cs typeface="Times New Roman"/>
                        </a:rPr>
                        <a:t>como Panelista en el Foro de Movilidad Sustentable celebrado en el Centro de Convenciones de Cancún</a:t>
                      </a:r>
                      <a:r>
                        <a:rPr lang="es-MX" sz="2000" b="0" dirty="0" smtClean="0">
                          <a:solidFill>
                            <a:srgbClr val="262626"/>
                          </a:solidFill>
                          <a:effectLst/>
                          <a:latin typeface="Calibri" panose="020F0502020204030204" pitchFamily="34" charset="0"/>
                          <a:ea typeface="Times New Roman"/>
                          <a:cs typeface="Times New Roman"/>
                        </a:rPr>
                        <a:t>.</a:t>
                      </a:r>
                      <a:endParaRPr lang="es-ES" sz="2000" b="0" dirty="0" smtClean="0">
                        <a:solidFill>
                          <a:srgbClr val="262626"/>
                        </a:solidFill>
                        <a:effectLst/>
                        <a:latin typeface="Calibri" panose="020F0502020204030204" pitchFamily="34" charset="0"/>
                        <a:ea typeface="Times New Roman"/>
                        <a:cs typeface="Times New Roman"/>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Times New Roman"/>
                        <a:cs typeface="Times New Roman"/>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Times New Roman"/>
                        <a:cs typeface="Times New Roman"/>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Times New Roman"/>
                        <a:cs typeface="Times New Roman"/>
                      </a:endParaRPr>
                    </a:p>
                    <a:p>
                      <a:pPr marL="285750" indent="-285750" algn="just">
                        <a:spcAft>
                          <a:spcPts val="0"/>
                        </a:spcAft>
                        <a:buFontTx/>
                        <a:buBlip>
                          <a:blip r:embed="rId3"/>
                        </a:buBlip>
                      </a:pPr>
                      <a:endParaRPr lang="es-MX" sz="2000" b="0" dirty="0">
                        <a:effectLst/>
                        <a:latin typeface="Calibri" panose="020F0502020204030204" pitchFamily="34" charset="0"/>
                        <a:ea typeface="Times New Roman"/>
                        <a:cs typeface="Times New Roman"/>
                      </a:endParaRPr>
                    </a:p>
                    <a:p>
                      <a:pPr marL="0" indent="0" algn="just">
                        <a:spcAft>
                          <a:spcPts val="0"/>
                        </a:spcAft>
                        <a:buFontTx/>
                        <a:buNone/>
                      </a:pPr>
                      <a:r>
                        <a:rPr lang="es-MX" sz="2000" b="0" dirty="0">
                          <a:solidFill>
                            <a:srgbClr val="262626"/>
                          </a:solidFill>
                          <a:effectLst/>
                          <a:latin typeface="Calibri" panose="020F0502020204030204" pitchFamily="34" charset="0"/>
                          <a:ea typeface="Times New Roman"/>
                          <a:cs typeface="Times New Roman"/>
                        </a:rPr>
                        <a:t> </a:t>
                      </a:r>
                      <a:endParaRPr lang="es-MX" sz="2000" b="0" dirty="0">
                        <a:effectLst/>
                        <a:latin typeface="Calibri" panose="020F0502020204030204" pitchFamily="34" charset="0"/>
                        <a:ea typeface="Times New Roman"/>
                        <a:cs typeface="Times New Roman"/>
                      </a:endParaRPr>
                    </a:p>
                    <a:p>
                      <a:pPr marL="0" indent="0" algn="just">
                        <a:spcAft>
                          <a:spcPts val="0"/>
                        </a:spcAft>
                        <a:buFontTx/>
                        <a:buNone/>
                      </a:pPr>
                      <a:endParaRPr lang="es-MX" sz="2000" b="0" dirty="0">
                        <a:effectLst/>
                        <a:latin typeface="Calibri" panose="020F0502020204030204" pitchFamily="34" charset="0"/>
                        <a:ea typeface="Times New Roman"/>
                        <a:cs typeface="Times New Roman"/>
                      </a:endParaRPr>
                    </a:p>
                  </a:txBody>
                  <a:tcPr marL="68580" marR="68580" marT="0" marB="0">
                    <a:noFill/>
                  </a:tcPr>
                </a:tc>
              </a:tr>
            </a:tbl>
          </a:graphicData>
        </a:graphic>
      </p:graphicFrame>
      <p:pic>
        <p:nvPicPr>
          <p:cNvPr id="6" name="5 Imagen" descr="C:\Users\AMAV\Downloads\WhatsApp Image 2017-11-03 at 10.27.14 AM.jpeg"/>
          <p:cNvPicPr/>
          <p:nvPr/>
        </p:nvPicPr>
        <p:blipFill rotWithShape="1">
          <a:blip r:embed="rId4" cstate="print">
            <a:extLst>
              <a:ext uri="{28A0092B-C50C-407E-A947-70E740481C1C}">
                <a14:useLocalDpi xmlns:a14="http://schemas.microsoft.com/office/drawing/2010/main" val="0"/>
              </a:ext>
            </a:extLst>
          </a:blip>
          <a:srcRect t="19334"/>
          <a:stretch/>
        </p:blipFill>
        <p:spPr bwMode="auto">
          <a:xfrm>
            <a:off x="2845973" y="1484784"/>
            <a:ext cx="3960440" cy="1800660"/>
          </a:xfrm>
          <a:prstGeom prst="rect">
            <a:avLst/>
          </a:prstGeom>
          <a:noFill/>
          <a:ln>
            <a:noFill/>
          </a:ln>
        </p:spPr>
      </p:pic>
      <p:pic>
        <p:nvPicPr>
          <p:cNvPr id="8" name="7 Imagen" descr="C:\Users\AMAV\Downloads\WhatsApp Image 2017-11-22 at 1.35.38 P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2770" y="5013176"/>
            <a:ext cx="4346846" cy="1728192"/>
          </a:xfrm>
          <a:prstGeom prst="rect">
            <a:avLst/>
          </a:prstGeom>
          <a:noFill/>
          <a:ln>
            <a:noFill/>
          </a:ln>
        </p:spPr>
      </p:pic>
    </p:spTree>
    <p:extLst>
      <p:ext uri="{BB962C8B-B14F-4D97-AF65-F5344CB8AC3E}">
        <p14:creationId xmlns:p14="http://schemas.microsoft.com/office/powerpoint/2010/main" val="35967026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052242262"/>
              </p:ext>
            </p:extLst>
          </p:nvPr>
        </p:nvGraphicFramePr>
        <p:xfrm>
          <a:off x="673018" y="571017"/>
          <a:ext cx="8147453" cy="6705600"/>
        </p:xfrm>
        <a:graphic>
          <a:graphicData uri="http://schemas.openxmlformats.org/drawingml/2006/table">
            <a:tbl>
              <a:tblPr firstRow="1" bandRow="1">
                <a:tableStyleId>{5C22544A-7EE6-4342-B048-85BDC9FD1C3A}</a:tableStyleId>
              </a:tblPr>
              <a:tblGrid>
                <a:gridCol w="8147453"/>
              </a:tblGrid>
              <a:tr h="370840">
                <a:tc>
                  <a:txBody>
                    <a:bodyPr/>
                    <a:lstStyle/>
                    <a:p>
                      <a:pPr marL="0" indent="0" algn="just">
                        <a:spcAft>
                          <a:spcPts val="0"/>
                        </a:spcAft>
                        <a:buFontTx/>
                        <a:buNone/>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en la Cuarta Sesión Ordinaria 2017 del Honorable Consejo Directivo de la Universidad Tecnológica de Cancún</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ES" sz="2000" b="0" dirty="0" smtClean="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3"/>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en la reunión de la XV Legislatura del Poder Legislativo del Estado de Q. Roo</a:t>
                      </a: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r>
                        <a:rPr lang="es-MX" sz="2000" b="0" dirty="0">
                          <a:effectLst/>
                          <a:latin typeface="Calibri" panose="020F0502020204030204" pitchFamily="34" charset="0"/>
                          <a:ea typeface="Segoe UI" panose="020B0502040204020203" pitchFamily="34" charset="0"/>
                          <a:cs typeface="Segoe UI" panose="020B0502040204020203" pitchFamily="34" charset="0"/>
                        </a:rPr>
                        <a:t/>
                      </a:r>
                      <a:br>
                        <a:rPr lang="es-MX" sz="2000" b="0" dirty="0">
                          <a:effectLst/>
                          <a:latin typeface="Calibri" panose="020F0502020204030204" pitchFamily="34" charset="0"/>
                          <a:ea typeface="Segoe UI" panose="020B0502040204020203" pitchFamily="34" charset="0"/>
                          <a:cs typeface="Segoe UI" panose="020B0502040204020203" pitchFamily="34" charset="0"/>
                        </a:rPr>
                      </a:b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5" name="4 Imagen" descr="C:\Users\AMAV\Downloads\WhatsApp Image 2017-11-27 at 11.01.44 A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4293096"/>
            <a:ext cx="3096344" cy="2088232"/>
          </a:xfrm>
          <a:prstGeom prst="rect">
            <a:avLst/>
          </a:prstGeom>
          <a:noFill/>
          <a:ln>
            <a:noFill/>
          </a:ln>
        </p:spPr>
      </p:pic>
      <p:pic>
        <p:nvPicPr>
          <p:cNvPr id="7" name="6 Imagen" descr="C:\Users\AMAV\Downloads\WhatsApp Image 2017-11-27 at 10.18.11 A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1680" y="4293096"/>
            <a:ext cx="3192303" cy="2088232"/>
          </a:xfrm>
          <a:prstGeom prst="rect">
            <a:avLst/>
          </a:prstGeom>
          <a:noFill/>
          <a:ln>
            <a:noFill/>
          </a:ln>
        </p:spPr>
      </p:pic>
      <p:pic>
        <p:nvPicPr>
          <p:cNvPr id="9" name="8 Imagen" descr="C:\Users\AMAV\Downloads\WhatsApp Image 2017-11-23 at 12.56.50 PM.jpe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03717" y="1484784"/>
            <a:ext cx="3479517" cy="1872208"/>
          </a:xfrm>
          <a:prstGeom prst="rect">
            <a:avLst/>
          </a:prstGeom>
          <a:noFill/>
          <a:ln>
            <a:noFill/>
          </a:ln>
        </p:spPr>
      </p:pic>
    </p:spTree>
    <p:extLst>
      <p:ext uri="{BB962C8B-B14F-4D97-AF65-F5344CB8AC3E}">
        <p14:creationId xmlns:p14="http://schemas.microsoft.com/office/powerpoint/2010/main" val="115237740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403648" y="2852936"/>
            <a:ext cx="7272808" cy="230832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MX"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rPr>
              <a:t>DICIEMBRE 2017</a:t>
            </a:r>
            <a:endParaRPr lang="es-MX"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endParaRPr>
          </a:p>
        </p:txBody>
      </p:sp>
    </p:spTree>
    <p:extLst>
      <p:ext uri="{BB962C8B-B14F-4D97-AF65-F5344CB8AC3E}">
        <p14:creationId xmlns:p14="http://schemas.microsoft.com/office/powerpoint/2010/main" val="30020514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00982106"/>
              </p:ext>
            </p:extLst>
          </p:nvPr>
        </p:nvGraphicFramePr>
        <p:xfrm>
          <a:off x="755576" y="711200"/>
          <a:ext cx="8064896" cy="6969760"/>
        </p:xfrm>
        <a:graphic>
          <a:graphicData uri="http://schemas.openxmlformats.org/drawingml/2006/table">
            <a:tbl>
              <a:tblPr firstRow="1" bandRow="1">
                <a:tableStyleId>{5C22544A-7EE6-4342-B048-85BDC9FD1C3A}</a:tableStyleId>
              </a:tblPr>
              <a:tblGrid>
                <a:gridCol w="8064896"/>
              </a:tblGrid>
              <a:tr h="370840">
                <a:tc>
                  <a:txBody>
                    <a:bodyPr/>
                    <a:lstStyle/>
                    <a:p>
                      <a:pPr marL="285750" indent="-285750" algn="just">
                        <a:spcAft>
                          <a:spcPts val="0"/>
                        </a:spcAft>
                        <a:buFontTx/>
                        <a:buBlip>
                          <a:blip r:embed="rId3"/>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en la Reunión de Ciudadanos por la </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Transparencia</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endPar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3"/>
                        </a:buBlip>
                      </a:pP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Conferencia </a:t>
                      </a:r>
                      <a:r>
                        <a:rPr lang="es-MX" sz="20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de prensa AMAV, se exigió frenar los abusos, arbitrariedades y salvajadas de los taxistas de Puerto Morelos y Playa Mujeres</a:t>
                      </a:r>
                      <a:r>
                        <a:rPr lang="es-MX"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ES" sz="20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3"/>
                        </a:buBlip>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3"/>
                        </a:buBlip>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3"/>
                        </a:buBlip>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3"/>
                        </a:buBlip>
                      </a:pPr>
                      <a:endParaRPr lang="es-MX" sz="20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6" name="5 Imagen"/>
          <p:cNvPicPr/>
          <p:nvPr/>
        </p:nvPicPr>
        <p:blipFill rotWithShape="1">
          <a:blip r:embed="rId4">
            <a:extLst>
              <a:ext uri="{28A0092B-C50C-407E-A947-70E740481C1C}">
                <a14:useLocalDpi xmlns:a14="http://schemas.microsoft.com/office/drawing/2010/main" val="0"/>
              </a:ext>
            </a:extLst>
          </a:blip>
          <a:srcRect b="54970"/>
          <a:stretch/>
        </p:blipFill>
        <p:spPr bwMode="auto">
          <a:xfrm>
            <a:off x="2990244" y="1124744"/>
            <a:ext cx="3525971" cy="1944216"/>
          </a:xfrm>
          <a:prstGeom prst="rect">
            <a:avLst/>
          </a:prstGeom>
          <a:noFill/>
          <a:ln>
            <a:noFill/>
          </a:ln>
        </p:spPr>
      </p:pic>
      <p:pic>
        <p:nvPicPr>
          <p:cNvPr id="8" name="7 Imagen" descr="C:\Users\AMAV\AppData\Local\Microsoft\Windows\Temporary Internet Files\Content.Outlook\0WSSU00R\20180104_13021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2899" y="4077072"/>
            <a:ext cx="3668658" cy="2304256"/>
          </a:xfrm>
          <a:prstGeom prst="rect">
            <a:avLst/>
          </a:prstGeom>
          <a:noFill/>
          <a:ln>
            <a:noFill/>
          </a:ln>
        </p:spPr>
      </p:pic>
    </p:spTree>
    <p:extLst>
      <p:ext uri="{BB962C8B-B14F-4D97-AF65-F5344CB8AC3E}">
        <p14:creationId xmlns:p14="http://schemas.microsoft.com/office/powerpoint/2010/main" val="16587206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066370191"/>
              </p:ext>
            </p:extLst>
          </p:nvPr>
        </p:nvGraphicFramePr>
        <p:xfrm>
          <a:off x="755576" y="597794"/>
          <a:ext cx="8064896" cy="5679440"/>
        </p:xfrm>
        <a:graphic>
          <a:graphicData uri="http://schemas.openxmlformats.org/drawingml/2006/table">
            <a:tbl>
              <a:tblPr firstRow="1" bandRow="1">
                <a:tableStyleId>{5C22544A-7EE6-4342-B048-85BDC9FD1C3A}</a:tableStyleId>
              </a:tblPr>
              <a:tblGrid>
                <a:gridCol w="8064896"/>
              </a:tblGrid>
              <a:tr h="370840">
                <a:tc>
                  <a:txBody>
                    <a:bodyPr/>
                    <a:lstStyle/>
                    <a:p>
                      <a:pPr marL="285750" marR="0" indent="-285750" algn="just" defTabSz="914400" rtl="0" eaLnBrk="1" fontAlgn="auto" latinLnBrk="0" hangingPunct="1">
                        <a:lnSpc>
                          <a:spcPct val="100000"/>
                        </a:lnSpc>
                        <a:spcBef>
                          <a:spcPts val="0"/>
                        </a:spcBef>
                        <a:spcAft>
                          <a:spcPts val="0"/>
                        </a:spcAft>
                        <a:buClrTx/>
                        <a:buSzTx/>
                        <a:buFontTx/>
                        <a:buBlip>
                          <a:blip r:embed="rId3"/>
                        </a:buBlip>
                        <a:tabLst/>
                        <a:defRPr/>
                      </a:pP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en la Comisión Consultiva de Asur / Oficinas ASUR.</a:t>
                      </a:r>
                      <a:endParaRPr lang="es-MX"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3"/>
                        </a:buBlip>
                      </a:pP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3"/>
                        </a:buBlip>
                      </a:pP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3"/>
                        </a:buBlip>
                      </a:pPr>
                      <a:endPar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 </a:t>
                      </a:r>
                      <a:r>
                        <a:rPr lang="es-MX" sz="18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de trabajo del Consejo Directivo AMAV / </a:t>
                      </a:r>
                      <a:r>
                        <a:rPr lang="es-MX" sz="1800" b="0" dirty="0" err="1">
                          <a:solidFill>
                            <a:srgbClr val="262626"/>
                          </a:solidFill>
                          <a:effectLst/>
                          <a:latin typeface="Calibri" panose="020F0502020204030204" pitchFamily="34" charset="0"/>
                          <a:ea typeface="Segoe UI" panose="020B0502040204020203" pitchFamily="34" charset="0"/>
                          <a:cs typeface="Segoe UI" panose="020B0502040204020203" pitchFamily="34" charset="0"/>
                        </a:rPr>
                        <a:t>Rest</a:t>
                      </a:r>
                      <a:r>
                        <a:rPr lang="es-MX" sz="18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r>
                        <a:rPr lang="es-MX" sz="1800" b="0" dirty="0" err="1">
                          <a:solidFill>
                            <a:srgbClr val="262626"/>
                          </a:solidFill>
                          <a:effectLst/>
                          <a:latin typeface="Calibri" panose="020F0502020204030204" pitchFamily="34" charset="0"/>
                          <a:ea typeface="Segoe UI" panose="020B0502040204020203" pitchFamily="34" charset="0"/>
                          <a:cs typeface="Segoe UI" panose="020B0502040204020203" pitchFamily="34" charset="0"/>
                        </a:rPr>
                        <a:t>Locanda</a:t>
                      </a:r>
                      <a:r>
                        <a:rPr lang="es-MX" sz="18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Paolo.</a:t>
                      </a: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3"/>
                        </a:buBlip>
                      </a:pP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 </a:t>
                      </a:r>
                      <a:r>
                        <a:rPr lang="es-MX" sz="18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con el Sr. Salvador Ocampo del Frente Único de Transportistas.</a:t>
                      </a: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p>
                      <a:pPr marL="0" indent="0" algn="just">
                        <a:spcAft>
                          <a:spcPts val="0"/>
                        </a:spcAft>
                        <a:buFontTx/>
                        <a:buNone/>
                      </a:pP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r h="370840">
                <a:tc>
                  <a:txBody>
                    <a:bodyPr/>
                    <a:lstStyle/>
                    <a:p>
                      <a:pPr marL="285750" indent="-285750" algn="just">
                        <a:spcAft>
                          <a:spcPts val="0"/>
                        </a:spcAft>
                        <a:buFontTx/>
                        <a:buBlip>
                          <a:blip r:embed="rId3"/>
                        </a:buBlip>
                      </a:pP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Reunión </a:t>
                      </a:r>
                      <a:r>
                        <a:rPr lang="es-MX" sz="18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con el Sr. Héctor Tamayo Director de Turismo de Puerto Morelos para ver el tema de las Mesas de Hospitalidad</a:t>
                      </a: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p>
                    <a:p>
                      <a:pPr marL="285750" indent="-285750" algn="just">
                        <a:spcAft>
                          <a:spcPts val="0"/>
                        </a:spcAft>
                        <a:buFontTx/>
                        <a:buBlip>
                          <a:blip r:embed="rId3"/>
                        </a:buBlip>
                      </a:pPr>
                      <a:endParaRPr lang="es-MX"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18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lgn="just">
                        <a:spcAft>
                          <a:spcPts val="0"/>
                        </a:spcAft>
                        <a:buFontTx/>
                        <a:buBlip>
                          <a:blip r:embed="rId3"/>
                        </a:buBlip>
                      </a:pPr>
                      <a:endParaRPr lang="es-MX" sz="1800" b="0" dirty="0">
                        <a:effectLst/>
                        <a:latin typeface="Calibri" panose="020F0502020204030204" pitchFamily="34" charset="0"/>
                        <a:ea typeface="Segoe UI" panose="020B0502040204020203" pitchFamily="34" charset="0"/>
                        <a:cs typeface="Segoe UI" panose="020B0502040204020203" pitchFamily="34" charset="0"/>
                      </a:endParaRPr>
                    </a:p>
                  </a:txBody>
                  <a:tcPr marL="68580" marR="68580" marT="0" marB="0">
                    <a:noFill/>
                  </a:tcPr>
                </a:tc>
              </a:tr>
            </a:tbl>
          </a:graphicData>
        </a:graphic>
      </p:graphicFrame>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4653136"/>
            <a:ext cx="3312368"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836712"/>
            <a:ext cx="4985353" cy="2114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0002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899592" y="1028343"/>
            <a:ext cx="7848872" cy="4708981"/>
          </a:xfrm>
          <a:prstGeom prst="rect">
            <a:avLst/>
          </a:prstGeom>
        </p:spPr>
        <p:txBody>
          <a:bodyPr wrap="square">
            <a:spAutoFit/>
          </a:bodyPr>
          <a:lstStyle/>
          <a:p>
            <a:pPr marL="171450" indent="-171450" algn="just">
              <a:spcAft>
                <a:spcPts val="0"/>
              </a:spcAft>
              <a:buFontTx/>
              <a:buBlip>
                <a:blip r:embed="rId2"/>
              </a:buBlip>
            </a:pPr>
            <a:r>
              <a:rPr lang="es-MX" sz="2000" dirty="0" smtClean="0">
                <a:solidFill>
                  <a:srgbClr val="262626"/>
                </a:solidFill>
                <a:latin typeface="Calibri" panose="020F0502020204030204" pitchFamily="34" charset="0"/>
                <a:ea typeface="Times New Roman"/>
                <a:cs typeface="Times New Roman"/>
              </a:rPr>
              <a:t>Participación en la Reunión Mensual del Consejo Coordinador Empresarial del Caribe / Centro de Convenciones de Cancún.</a:t>
            </a:r>
          </a:p>
          <a:p>
            <a:pPr marL="171450" indent="-171450" algn="just">
              <a:spcAft>
                <a:spcPts val="0"/>
              </a:spcAft>
              <a:buFontTx/>
              <a:buBlip>
                <a:blip r:embed="rId2"/>
              </a:buBlip>
            </a:pPr>
            <a:endParaRPr lang="es-ES" sz="2000" dirty="0" smtClean="0">
              <a:solidFill>
                <a:srgbClr val="262626"/>
              </a:solidFill>
              <a:latin typeface="Calibri" panose="020F0502020204030204" pitchFamily="34" charset="0"/>
              <a:ea typeface="Times New Roman"/>
              <a:cs typeface="Times New Roman"/>
            </a:endParaRPr>
          </a:p>
          <a:p>
            <a:pPr marL="171450" indent="-171450" algn="just">
              <a:spcAft>
                <a:spcPts val="0"/>
              </a:spcAft>
              <a:buFontTx/>
              <a:buBlip>
                <a:blip r:embed="rId2"/>
              </a:buBlip>
            </a:pPr>
            <a:endParaRPr lang="es-ES" sz="2000" dirty="0">
              <a:solidFill>
                <a:srgbClr val="262626"/>
              </a:solidFill>
              <a:latin typeface="Calibri" panose="020F0502020204030204" pitchFamily="34" charset="0"/>
              <a:ea typeface="Times New Roman"/>
              <a:cs typeface="Times New Roman"/>
            </a:endParaRPr>
          </a:p>
          <a:p>
            <a:pPr marL="171450" indent="-171450" algn="just">
              <a:spcAft>
                <a:spcPts val="0"/>
              </a:spcAft>
              <a:buFontTx/>
              <a:buBlip>
                <a:blip r:embed="rId2"/>
              </a:buBlip>
            </a:pPr>
            <a:endParaRPr lang="es-ES" sz="2000" dirty="0">
              <a:solidFill>
                <a:srgbClr val="262626"/>
              </a:solidFill>
              <a:latin typeface="Calibri" panose="020F0502020204030204" pitchFamily="34" charset="0"/>
              <a:ea typeface="Times New Roman"/>
              <a:cs typeface="Times New Roman"/>
            </a:endParaRPr>
          </a:p>
          <a:p>
            <a:pPr marL="171450" indent="-171450" algn="just">
              <a:spcAft>
                <a:spcPts val="0"/>
              </a:spcAft>
              <a:buFontTx/>
              <a:buBlip>
                <a:blip r:embed="rId2"/>
              </a:buBlip>
            </a:pPr>
            <a:endParaRPr lang="es-ES" sz="2000" dirty="0">
              <a:solidFill>
                <a:srgbClr val="262626"/>
              </a:solidFill>
              <a:latin typeface="Calibri" panose="020F0502020204030204" pitchFamily="34" charset="0"/>
              <a:ea typeface="Times New Roman"/>
              <a:cs typeface="Times New Roman"/>
            </a:endParaRPr>
          </a:p>
          <a:p>
            <a:pPr marL="171450" indent="-171450" algn="just">
              <a:spcAft>
                <a:spcPts val="0"/>
              </a:spcAft>
              <a:buFontTx/>
              <a:buBlip>
                <a:blip r:embed="rId2"/>
              </a:buBlip>
            </a:pPr>
            <a:endParaRPr lang="es-ES" sz="2000" dirty="0">
              <a:solidFill>
                <a:srgbClr val="262626"/>
              </a:solidFill>
              <a:latin typeface="Calibri" panose="020F0502020204030204" pitchFamily="34" charset="0"/>
              <a:ea typeface="Times New Roman"/>
              <a:cs typeface="Times New Roman"/>
            </a:endParaRPr>
          </a:p>
          <a:p>
            <a:pPr marL="171450" indent="-171450" algn="just">
              <a:spcAft>
                <a:spcPts val="0"/>
              </a:spcAft>
              <a:buFontTx/>
              <a:buBlip>
                <a:blip r:embed="rId2"/>
              </a:buBlip>
            </a:pPr>
            <a:endParaRPr lang="es-ES" sz="2000" dirty="0">
              <a:solidFill>
                <a:srgbClr val="262626"/>
              </a:solidFill>
              <a:latin typeface="Calibri" panose="020F0502020204030204" pitchFamily="34" charset="0"/>
              <a:ea typeface="Times New Roman"/>
              <a:cs typeface="Times New Roman"/>
            </a:endParaRPr>
          </a:p>
          <a:p>
            <a:pPr marL="171450" indent="-171450" algn="just">
              <a:spcAft>
                <a:spcPts val="0"/>
              </a:spcAft>
              <a:buFontTx/>
              <a:buBlip>
                <a:blip r:embed="rId2"/>
              </a:buBlip>
            </a:pPr>
            <a:endParaRPr lang="es-ES" sz="2000" dirty="0">
              <a:solidFill>
                <a:srgbClr val="262626"/>
              </a:solidFill>
              <a:latin typeface="Calibri" panose="020F0502020204030204" pitchFamily="34" charset="0"/>
              <a:ea typeface="Times New Roman"/>
              <a:cs typeface="Times New Roman"/>
            </a:endParaRPr>
          </a:p>
          <a:p>
            <a:pPr marL="171450" indent="-171450" algn="just">
              <a:spcAft>
                <a:spcPts val="0"/>
              </a:spcAft>
              <a:buFontTx/>
              <a:buBlip>
                <a:blip r:embed="rId2"/>
              </a:buBlip>
            </a:pPr>
            <a:endParaRPr lang="es-ES" sz="2000" dirty="0" smtClean="0">
              <a:solidFill>
                <a:srgbClr val="262626"/>
              </a:solidFill>
              <a:latin typeface="Calibri" panose="020F0502020204030204" pitchFamily="34" charset="0"/>
              <a:ea typeface="Times New Roman"/>
              <a:cs typeface="Times New Roman"/>
            </a:endParaRPr>
          </a:p>
          <a:p>
            <a:pPr marL="171450" indent="-171450" algn="just">
              <a:spcAft>
                <a:spcPts val="0"/>
              </a:spcAft>
              <a:buFontTx/>
              <a:buBlip>
                <a:blip r:embed="rId2"/>
              </a:buBlip>
            </a:pPr>
            <a:endParaRPr lang="es-ES" sz="2000" dirty="0">
              <a:solidFill>
                <a:srgbClr val="262626"/>
              </a:solidFill>
              <a:latin typeface="Calibri" panose="020F0502020204030204" pitchFamily="34" charset="0"/>
              <a:ea typeface="Times New Roman"/>
              <a:cs typeface="Times New Roman"/>
            </a:endParaRPr>
          </a:p>
          <a:p>
            <a:pPr marL="171450" indent="-171450" algn="just">
              <a:spcAft>
                <a:spcPts val="0"/>
              </a:spcAft>
              <a:buFontTx/>
              <a:buBlip>
                <a:blip r:embed="rId2"/>
              </a:buBlip>
            </a:pPr>
            <a:endParaRPr lang="es-MX" sz="2000" dirty="0">
              <a:latin typeface="Calibri" panose="020F0502020204030204" pitchFamily="34" charset="0"/>
              <a:ea typeface="Times New Roman"/>
              <a:cs typeface="Times New Roman"/>
            </a:endParaRPr>
          </a:p>
          <a:p>
            <a:pPr algn="just"/>
            <a:endParaRPr lang="es-MX" sz="2000" dirty="0">
              <a:latin typeface="Calibri" panose="020F0502020204030204" pitchFamily="34" charset="0"/>
              <a:ea typeface="Times New Roman"/>
              <a:cs typeface="Times New Roman"/>
            </a:endParaRPr>
          </a:p>
          <a:p>
            <a:pPr marL="171450" indent="-171450" algn="just">
              <a:spcAft>
                <a:spcPts val="0"/>
              </a:spcAft>
              <a:buFontTx/>
              <a:buBlip>
                <a:blip r:embed="rId2"/>
              </a:buBlip>
            </a:pPr>
            <a:r>
              <a:rPr lang="es-MX" sz="2000" dirty="0">
                <a:solidFill>
                  <a:srgbClr val="262626"/>
                </a:solidFill>
                <a:latin typeface="Calibri" panose="020F0502020204030204" pitchFamily="34" charset="0"/>
                <a:ea typeface="Times New Roman"/>
                <a:cs typeface="Times New Roman"/>
              </a:rPr>
              <a:t>Reunión en </a:t>
            </a:r>
            <a:r>
              <a:rPr lang="es-MX" sz="2000" dirty="0" err="1">
                <a:solidFill>
                  <a:srgbClr val="262626"/>
                </a:solidFill>
                <a:latin typeface="Calibri" panose="020F0502020204030204" pitchFamily="34" charset="0"/>
                <a:ea typeface="Times New Roman"/>
                <a:cs typeface="Times New Roman"/>
              </a:rPr>
              <a:t>Akumal</a:t>
            </a:r>
            <a:r>
              <a:rPr lang="es-MX" sz="2000" dirty="0">
                <a:solidFill>
                  <a:srgbClr val="262626"/>
                </a:solidFill>
                <a:latin typeface="Calibri" panose="020F0502020204030204" pitchFamily="34" charset="0"/>
                <a:ea typeface="Times New Roman"/>
                <a:cs typeface="Times New Roman"/>
              </a:rPr>
              <a:t> con Hoteleros y  para analizar la problemática del acceso a la bahía para las excursiones de </a:t>
            </a:r>
            <a:r>
              <a:rPr lang="es-MX" sz="2000" dirty="0" err="1">
                <a:solidFill>
                  <a:srgbClr val="262626"/>
                </a:solidFill>
                <a:latin typeface="Calibri" panose="020F0502020204030204" pitchFamily="34" charset="0"/>
                <a:ea typeface="Times New Roman"/>
                <a:cs typeface="Times New Roman"/>
              </a:rPr>
              <a:t>snorkel</a:t>
            </a:r>
            <a:r>
              <a:rPr lang="es-MX" sz="2000" dirty="0">
                <a:solidFill>
                  <a:srgbClr val="262626"/>
                </a:solidFill>
                <a:latin typeface="Calibri" panose="020F0502020204030204" pitchFamily="34" charset="0"/>
                <a:ea typeface="Times New Roman"/>
                <a:cs typeface="Times New Roman"/>
              </a:rPr>
              <a:t> y nado con tortugas.</a:t>
            </a:r>
            <a:endParaRPr lang="es-MX" sz="2000" dirty="0">
              <a:latin typeface="Calibri" panose="020F0502020204030204" pitchFamily="34" charset="0"/>
              <a:ea typeface="Times New Roman"/>
              <a:cs typeface="Times New Roman"/>
            </a:endParaRPr>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864" y="2078096"/>
            <a:ext cx="3982328" cy="2609473"/>
          </a:xfrm>
          <a:prstGeom prst="rect">
            <a:avLst/>
          </a:prstGeom>
        </p:spPr>
      </p:pic>
    </p:spTree>
    <p:extLst>
      <p:ext uri="{BB962C8B-B14F-4D97-AF65-F5344CB8AC3E}">
        <p14:creationId xmlns:p14="http://schemas.microsoft.com/office/powerpoint/2010/main" val="25368951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691680" y="2636912"/>
            <a:ext cx="6120680" cy="1569660"/>
          </a:xfrm>
          <a:prstGeom prst="rect">
            <a:avLst/>
          </a:prstGeom>
          <a:noFill/>
        </p:spPr>
        <p:txBody>
          <a:bodyPr wrap="square" rtlCol="0">
            <a:spAutoFit/>
          </a:bodyPr>
          <a:lstStyle/>
          <a:p>
            <a:pPr algn="ctr"/>
            <a:r>
              <a:rPr lang="es-ES" sz="9600" dirty="0" smtClean="0"/>
              <a:t>GRACIAS</a:t>
            </a:r>
            <a:endParaRPr lang="es-MX" sz="9600" dirty="0"/>
          </a:p>
        </p:txBody>
      </p:sp>
    </p:spTree>
    <p:extLst>
      <p:ext uri="{BB962C8B-B14F-4D97-AF65-F5344CB8AC3E}">
        <p14:creationId xmlns:p14="http://schemas.microsoft.com/office/powerpoint/2010/main" val="10491042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423190" y="908720"/>
            <a:ext cx="5771270" cy="2308324"/>
          </a:xfrm>
          <a:prstGeom prst="rect">
            <a:avLst/>
          </a:prstGeom>
          <a:noFill/>
        </p:spPr>
        <p:txBody>
          <a:bodyPr wrap="square" rtlCol="0">
            <a:spAutoFit/>
          </a:bodyPr>
          <a:lstStyle/>
          <a:p>
            <a:pPr algn="ctr"/>
            <a:r>
              <a:rPr lang="es-ES" sz="4800" dirty="0" smtClean="0">
                <a:solidFill>
                  <a:schemeClr val="bg1"/>
                </a:solidFill>
              </a:rPr>
              <a:t>Actualizaciones </a:t>
            </a:r>
            <a:endParaRPr lang="es-ES" sz="4800" dirty="0" smtClean="0">
              <a:solidFill>
                <a:schemeClr val="bg1"/>
              </a:solidFill>
            </a:endParaRPr>
          </a:p>
          <a:p>
            <a:pPr algn="ctr"/>
            <a:r>
              <a:rPr lang="es-ES" sz="4800" dirty="0" smtClean="0">
                <a:solidFill>
                  <a:schemeClr val="bg1"/>
                </a:solidFill>
              </a:rPr>
              <a:t>del </a:t>
            </a:r>
            <a:r>
              <a:rPr lang="es-ES" sz="4800" dirty="0" smtClean="0">
                <a:solidFill>
                  <a:schemeClr val="bg1"/>
                </a:solidFill>
              </a:rPr>
              <a:t>Estudio de Diagnostico Integral</a:t>
            </a:r>
            <a:endParaRPr lang="es-MX" sz="4800" dirty="0">
              <a:solidFill>
                <a:schemeClr val="bg1"/>
              </a:solidFill>
            </a:endParaRPr>
          </a:p>
        </p:txBody>
      </p:sp>
      <p:pic>
        <p:nvPicPr>
          <p:cNvPr id="5" name="4 Imagen"/>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8946" y="3645024"/>
            <a:ext cx="3744416" cy="2091287"/>
          </a:xfrm>
          <a:prstGeom prst="rect">
            <a:avLst/>
          </a:prstGeom>
        </p:spPr>
      </p:pic>
    </p:spTree>
    <p:extLst>
      <p:ext uri="{BB962C8B-B14F-4D97-AF65-F5344CB8AC3E}">
        <p14:creationId xmlns:p14="http://schemas.microsoft.com/office/powerpoint/2010/main" val="95814378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59489" y="1988840"/>
            <a:ext cx="7472951" cy="3816429"/>
          </a:xfrm>
          <a:prstGeom prst="rect">
            <a:avLst/>
          </a:prstGeom>
        </p:spPr>
        <p:txBody>
          <a:bodyPr wrap="square">
            <a:spAutoFit/>
          </a:bodyPr>
          <a:lstStyle/>
          <a:p>
            <a:pPr marL="285750" lvl="0" indent="-285750" algn="just">
              <a:buFont typeface="Arial" panose="020B0604020202020204" pitchFamily="34" charset="0"/>
              <a:buChar char="•"/>
            </a:pPr>
            <a:r>
              <a:rPr lang="es-ES" sz="2200" dirty="0">
                <a:latin typeface="Arial" panose="020B0604020202020204" pitchFamily="34" charset="0"/>
                <a:cs typeface="Arial" panose="020B0604020202020204" pitchFamily="34" charset="0"/>
              </a:rPr>
              <a:t>Módulos de Información de Cancún.</a:t>
            </a:r>
            <a:endParaRPr lang="es-MX" sz="2200"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ES" sz="2200" dirty="0">
                <a:latin typeface="Arial" panose="020B0604020202020204" pitchFamily="34" charset="0"/>
                <a:cs typeface="Arial" panose="020B0604020202020204" pitchFamily="34" charset="0"/>
              </a:rPr>
              <a:t>Barómetro Turístico Cancún Enero –Septiembre 2017</a:t>
            </a:r>
            <a:endParaRPr lang="es-MX" sz="2200"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ES" sz="2200" dirty="0">
                <a:latin typeface="Arial" panose="020B0604020202020204" pitchFamily="34" charset="0"/>
                <a:cs typeface="Arial" panose="020B0604020202020204" pitchFamily="34" charset="0"/>
              </a:rPr>
              <a:t>Barómetro Turístico Riviera Maya  Septiembre </a:t>
            </a:r>
            <a:r>
              <a:rPr lang="es-ES" sz="2200" dirty="0" smtClean="0">
                <a:latin typeface="Arial" panose="020B0604020202020204" pitchFamily="34" charset="0"/>
                <a:cs typeface="Arial" panose="020B0604020202020204" pitchFamily="34" charset="0"/>
              </a:rPr>
              <a:t>2017</a:t>
            </a:r>
            <a:endParaRPr lang="es-MX" sz="2200"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MX" sz="2200" dirty="0">
                <a:latin typeface="Arial" panose="020B0604020202020204" pitchFamily="34" charset="0"/>
                <a:cs typeface="Arial" panose="020B0604020202020204" pitchFamily="34" charset="0"/>
              </a:rPr>
              <a:t>Migración - Relación de Nacionalidades  que se Internaron Enero - Diciembre 2017</a:t>
            </a:r>
          </a:p>
          <a:p>
            <a:pPr marL="285750" lvl="0" indent="-285750" algn="just">
              <a:buFont typeface="Arial" panose="020B0604020202020204" pitchFamily="34" charset="0"/>
              <a:buChar char="•"/>
            </a:pPr>
            <a:r>
              <a:rPr lang="es-ES" sz="2200" dirty="0">
                <a:latin typeface="Arial" panose="020B0604020202020204" pitchFamily="34" charset="0"/>
                <a:cs typeface="Arial" panose="020B0604020202020204" pitchFamily="34" charset="0"/>
              </a:rPr>
              <a:t>Internación de Turistas Internacionales por región 2017. </a:t>
            </a:r>
            <a:endParaRPr lang="es-MX" sz="2200"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ES" sz="2200" dirty="0">
                <a:latin typeface="Arial" panose="020B0604020202020204" pitchFamily="34" charset="0"/>
                <a:cs typeface="Arial" panose="020B0604020202020204" pitchFamily="34" charset="0"/>
              </a:rPr>
              <a:t>Ingresos de solo turistas a Territorio Nacional por el Aeropuerto.</a:t>
            </a:r>
            <a:endParaRPr lang="es-MX" sz="2200"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ES" sz="2200" dirty="0">
                <a:latin typeface="Arial" panose="020B0604020202020204" pitchFamily="34" charset="0"/>
                <a:cs typeface="Arial" panose="020B0604020202020204" pitchFamily="34" charset="0"/>
              </a:rPr>
              <a:t>Total de </a:t>
            </a:r>
            <a:r>
              <a:rPr lang="es-ES" sz="2200" dirty="0" err="1">
                <a:latin typeface="Arial" panose="020B0604020202020204" pitchFamily="34" charset="0"/>
                <a:cs typeface="Arial" panose="020B0604020202020204" pitchFamily="34" charset="0"/>
              </a:rPr>
              <a:t>pax</a:t>
            </a:r>
            <a:r>
              <a:rPr lang="es-ES" sz="2200" dirty="0">
                <a:latin typeface="Arial" panose="020B0604020202020204" pitchFamily="34" charset="0"/>
                <a:cs typeface="Arial" panose="020B0604020202020204" pitchFamily="34" charset="0"/>
              </a:rPr>
              <a:t> en el Destino Enero – septiembre 2017.</a:t>
            </a:r>
            <a:endParaRPr lang="es-MX" sz="2200"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ES" sz="2200" dirty="0">
                <a:latin typeface="Arial" panose="020B0604020202020204" pitchFamily="34" charset="0"/>
                <a:cs typeface="Arial" panose="020B0604020202020204" pitchFamily="34" charset="0"/>
              </a:rPr>
              <a:t>Comparativo Destino Caribe  vs Riviera Maya. Enero –  julio </a:t>
            </a:r>
            <a:r>
              <a:rPr lang="es-ES" sz="2200" dirty="0" smtClean="0">
                <a:latin typeface="Arial" panose="020B0604020202020204" pitchFamily="34" charset="0"/>
                <a:cs typeface="Arial" panose="020B0604020202020204" pitchFamily="34" charset="0"/>
              </a:rPr>
              <a:t>2017</a:t>
            </a:r>
            <a:endParaRPr lang="es-MX" sz="2200" dirty="0">
              <a:latin typeface="Arial" panose="020B0604020202020204" pitchFamily="34" charset="0"/>
              <a:cs typeface="Arial" panose="020B0604020202020204" pitchFamily="34" charset="0"/>
            </a:endParaRPr>
          </a:p>
        </p:txBody>
      </p:sp>
      <p:sp>
        <p:nvSpPr>
          <p:cNvPr id="5" name="4 Rectángulo"/>
          <p:cNvSpPr/>
          <p:nvPr/>
        </p:nvSpPr>
        <p:spPr>
          <a:xfrm>
            <a:off x="1403648" y="926279"/>
            <a:ext cx="3033203" cy="584775"/>
          </a:xfrm>
          <a:prstGeom prst="rect">
            <a:avLst/>
          </a:prstGeom>
        </p:spPr>
        <p:txBody>
          <a:bodyPr wrap="none">
            <a:spAutoFit/>
          </a:bodyPr>
          <a:lstStyle/>
          <a:p>
            <a:r>
              <a:rPr lang="es-MX" sz="3200" dirty="0" smtClean="0">
                <a:latin typeface="Arial" panose="020B0604020202020204" pitchFamily="34" charset="0"/>
                <a:cs typeface="Arial" panose="020B0604020202020204" pitchFamily="34" charset="0"/>
              </a:rPr>
              <a:t>Actualizaciones</a:t>
            </a:r>
            <a:endParaRPr lang="es-MX"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8434255"/>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2195736" y="1340768"/>
            <a:ext cx="5688632" cy="1938992"/>
          </a:xfrm>
          <a:prstGeom prst="rect">
            <a:avLst/>
          </a:prstGeom>
          <a:noFill/>
        </p:spPr>
        <p:txBody>
          <a:bodyPr wrap="square" rtlCol="0">
            <a:spAutoFit/>
          </a:bodyPr>
          <a:lstStyle/>
          <a:p>
            <a:pPr algn="ctr"/>
            <a:r>
              <a:rPr lang="es-MX" sz="6000" dirty="0">
                <a:solidFill>
                  <a:schemeClr val="bg1"/>
                </a:solidFill>
              </a:rPr>
              <a:t>INFORMACIÓN </a:t>
            </a:r>
          </a:p>
          <a:p>
            <a:pPr algn="ctr"/>
            <a:r>
              <a:rPr lang="es-MX" sz="6000" dirty="0" smtClean="0">
                <a:solidFill>
                  <a:schemeClr val="bg1"/>
                </a:solidFill>
              </a:rPr>
              <a:t>FINANCIERA</a:t>
            </a:r>
            <a:endParaRPr lang="es-MX" sz="6000" dirty="0">
              <a:solidFill>
                <a:schemeClr val="bg1"/>
              </a:solidFill>
            </a:endParaRPr>
          </a:p>
        </p:txBody>
      </p:sp>
      <p:pic>
        <p:nvPicPr>
          <p:cNvPr id="7" name="6 Imagen"/>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167844" y="3717031"/>
            <a:ext cx="3744416" cy="2091287"/>
          </a:xfrm>
          <a:prstGeom prst="rect">
            <a:avLst/>
          </a:prstGeom>
        </p:spPr>
      </p:pic>
    </p:spTree>
    <p:extLst>
      <p:ext uri="{BB962C8B-B14F-4D97-AF65-F5344CB8AC3E}">
        <p14:creationId xmlns:p14="http://schemas.microsoft.com/office/powerpoint/2010/main" val="2726338899"/>
      </p:ext>
    </p:extLst>
  </p:cSld>
  <p:clrMapOvr>
    <a:masterClrMapping/>
  </p:clrMapOvr>
  <p:transition spd="slow">
    <p:wheel spokes="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2236768" y="727536"/>
            <a:ext cx="5040560" cy="923330"/>
          </a:xfrm>
          <a:prstGeom prst="rect">
            <a:avLst/>
          </a:prstGeom>
        </p:spPr>
        <p:txBody>
          <a:bodyPr wrap="square">
            <a:spAutoFit/>
          </a:bodyPr>
          <a:lstStyle/>
          <a:p>
            <a:pPr algn="ctr"/>
            <a:r>
              <a:rPr lang="es-MX" b="1" dirty="0">
                <a:solidFill>
                  <a:schemeClr val="tx2">
                    <a:lumMod val="75000"/>
                  </a:schemeClr>
                </a:solidFill>
                <a:latin typeface="Calibri" panose="020F0502020204030204" pitchFamily="34" charset="0"/>
              </a:rPr>
              <a:t>ASAMBLEA GENERAL ORDINARIA AMAV  </a:t>
            </a:r>
            <a:endParaRPr lang="es-MX" dirty="0">
              <a:solidFill>
                <a:schemeClr val="tx2">
                  <a:lumMod val="75000"/>
                </a:schemeClr>
              </a:solidFill>
              <a:latin typeface="Calibri" panose="020F0502020204030204" pitchFamily="34" charset="0"/>
            </a:endParaRPr>
          </a:p>
          <a:p>
            <a:pPr algn="ctr"/>
            <a:r>
              <a:rPr lang="es-MX" b="1" dirty="0" smtClean="0">
                <a:solidFill>
                  <a:schemeClr val="tx2">
                    <a:lumMod val="75000"/>
                  </a:schemeClr>
                </a:solidFill>
                <a:latin typeface="Calibri" panose="020F0502020204030204" pitchFamily="34" charset="0"/>
              </a:rPr>
              <a:t>26 </a:t>
            </a:r>
            <a:r>
              <a:rPr lang="es-MX" b="1" dirty="0">
                <a:solidFill>
                  <a:schemeClr val="tx2">
                    <a:lumMod val="75000"/>
                  </a:schemeClr>
                </a:solidFill>
                <a:latin typeface="Calibri" panose="020F0502020204030204" pitchFamily="34" charset="0"/>
              </a:rPr>
              <a:t>DE ENERO DE </a:t>
            </a:r>
            <a:r>
              <a:rPr lang="es-MX" b="1" dirty="0" smtClean="0">
                <a:solidFill>
                  <a:schemeClr val="tx2">
                    <a:lumMod val="75000"/>
                  </a:schemeClr>
                </a:solidFill>
                <a:latin typeface="Calibri" panose="020F0502020204030204" pitchFamily="34" charset="0"/>
              </a:rPr>
              <a:t>2018.</a:t>
            </a:r>
            <a:endParaRPr lang="es-MX" dirty="0">
              <a:latin typeface="Calibri" panose="020F0502020204030204" pitchFamily="34" charset="0"/>
            </a:endParaRPr>
          </a:p>
          <a:p>
            <a:pPr algn="ctr"/>
            <a:r>
              <a:rPr lang="es-MX" b="1" dirty="0">
                <a:latin typeface="Calibri" panose="020F0502020204030204" pitchFamily="34" charset="0"/>
              </a:rPr>
              <a:t>  </a:t>
            </a:r>
            <a:endParaRPr lang="es-MX" dirty="0">
              <a:latin typeface="Calibri" panose="020F0502020204030204" pitchFamily="34" charset="0"/>
            </a:endParaRPr>
          </a:p>
        </p:txBody>
      </p:sp>
      <p:sp>
        <p:nvSpPr>
          <p:cNvPr id="11" name="10 Rectángulo"/>
          <p:cNvSpPr/>
          <p:nvPr/>
        </p:nvSpPr>
        <p:spPr>
          <a:xfrm>
            <a:off x="1187624" y="2420888"/>
            <a:ext cx="7848872" cy="1077218"/>
          </a:xfrm>
          <a:prstGeom prst="rect">
            <a:avLst/>
          </a:prstGeom>
        </p:spPr>
        <p:txBody>
          <a:bodyPr wrap="square">
            <a:spAutoFit/>
          </a:bodyPr>
          <a:lstStyle/>
          <a:p>
            <a:r>
              <a:rPr lang="es-MX" sz="1600" dirty="0" smtClean="0">
                <a:latin typeface="Calibri" panose="020F0502020204030204" pitchFamily="34" charset="0"/>
              </a:rPr>
              <a:t>INGRESOS POR APORTACIONES MENSUALES: 		$153,834.00</a:t>
            </a:r>
          </a:p>
          <a:p>
            <a:r>
              <a:rPr lang="es-MX" sz="1600" dirty="0" smtClean="0">
                <a:latin typeface="Calibri" panose="020F0502020204030204" pitchFamily="34" charset="0"/>
              </a:rPr>
              <a:t>OTROS INGRESOS MENSUALES:				$  14,539.68</a:t>
            </a:r>
            <a:endParaRPr lang="es-MX" sz="1600" dirty="0">
              <a:latin typeface="Calibri" panose="020F0502020204030204" pitchFamily="34" charset="0"/>
            </a:endParaRPr>
          </a:p>
          <a:p>
            <a:endParaRPr lang="es-MX" sz="1600" dirty="0" smtClean="0">
              <a:latin typeface="Calibri" panose="020F0502020204030204" pitchFamily="34" charset="0"/>
            </a:endParaRPr>
          </a:p>
          <a:p>
            <a:r>
              <a:rPr lang="es-MX" sz="1600" dirty="0" smtClean="0">
                <a:latin typeface="Calibri" panose="020F0502020204030204" pitchFamily="34" charset="0"/>
              </a:rPr>
              <a:t>CUOTAS MENSUALES + OTROS INGRESOS:		</a:t>
            </a:r>
            <a:r>
              <a:rPr lang="es-MX" sz="1600" dirty="0" smtClean="0">
                <a:latin typeface="Calibri" panose="020F0502020204030204" pitchFamily="34" charset="0"/>
              </a:rPr>
              <a:t>                    </a:t>
            </a:r>
            <a:r>
              <a:rPr lang="es-MX" sz="1600" dirty="0" smtClean="0">
                <a:solidFill>
                  <a:srgbClr val="0000FF"/>
                </a:solidFill>
                <a:latin typeface="Calibri" panose="020F0502020204030204" pitchFamily="34" charset="0"/>
              </a:rPr>
              <a:t>$168,373.68</a:t>
            </a:r>
            <a:endParaRPr lang="es-MX" sz="1600" dirty="0">
              <a:solidFill>
                <a:srgbClr val="0000FF"/>
              </a:solidFill>
              <a:latin typeface="Calibri" panose="020F0502020204030204" pitchFamily="34" charset="0"/>
            </a:endParaRPr>
          </a:p>
        </p:txBody>
      </p:sp>
      <p:sp>
        <p:nvSpPr>
          <p:cNvPr id="7" name="6 Rectángulo"/>
          <p:cNvSpPr/>
          <p:nvPr/>
        </p:nvSpPr>
        <p:spPr>
          <a:xfrm>
            <a:off x="1259632" y="1635561"/>
            <a:ext cx="7272808" cy="400110"/>
          </a:xfrm>
          <a:prstGeom prst="rect">
            <a:avLst/>
          </a:prstGeom>
        </p:spPr>
        <p:txBody>
          <a:bodyPr wrap="square">
            <a:spAutoFit/>
          </a:bodyPr>
          <a:lstStyle/>
          <a:p>
            <a:pPr algn="ctr"/>
            <a:r>
              <a:rPr lang="es-MX" sz="2000" b="1" dirty="0" smtClean="0">
                <a:latin typeface="Calibri" panose="020F0502020204030204" pitchFamily="34" charset="0"/>
              </a:rPr>
              <a:t>INGRESOS - MENSUALES 2017</a:t>
            </a:r>
            <a:endParaRPr lang="es-MX" sz="2000" dirty="0">
              <a:latin typeface="Calibri" panose="020F0502020204030204" pitchFamily="34" charset="0"/>
            </a:endParaRPr>
          </a:p>
        </p:txBody>
      </p:sp>
      <p:sp>
        <p:nvSpPr>
          <p:cNvPr id="8" name="7 Rectángulo"/>
          <p:cNvSpPr/>
          <p:nvPr/>
        </p:nvSpPr>
        <p:spPr>
          <a:xfrm>
            <a:off x="1331640" y="4509120"/>
            <a:ext cx="7848872" cy="338554"/>
          </a:xfrm>
          <a:prstGeom prst="rect">
            <a:avLst/>
          </a:prstGeom>
        </p:spPr>
        <p:txBody>
          <a:bodyPr wrap="square">
            <a:spAutoFit/>
          </a:bodyPr>
          <a:lstStyle/>
          <a:p>
            <a:r>
              <a:rPr lang="es-MX" sz="1600" dirty="0" smtClean="0">
                <a:latin typeface="Calibri" panose="020F0502020204030204" pitchFamily="34" charset="0"/>
              </a:rPr>
              <a:t>TOTAL DE GASTOS ADMINISTRATIVOS: 		</a:t>
            </a:r>
            <a:r>
              <a:rPr lang="es-MX" sz="1600" dirty="0" smtClean="0">
                <a:latin typeface="Calibri" panose="020F0502020204030204" pitchFamily="34" charset="0"/>
              </a:rPr>
              <a:t>                 </a:t>
            </a:r>
            <a:r>
              <a:rPr lang="es-MX" sz="1600" dirty="0" smtClean="0">
                <a:solidFill>
                  <a:srgbClr val="0000FF"/>
                </a:solidFill>
                <a:latin typeface="Calibri" panose="020F0502020204030204" pitchFamily="34" charset="0"/>
              </a:rPr>
              <a:t>$</a:t>
            </a:r>
            <a:r>
              <a:rPr lang="es-MX" sz="1600" dirty="0" smtClean="0">
                <a:solidFill>
                  <a:srgbClr val="0000FF"/>
                </a:solidFill>
                <a:latin typeface="Calibri" panose="020F0502020204030204" pitchFamily="34" charset="0"/>
              </a:rPr>
              <a:t>183,341.37</a:t>
            </a:r>
          </a:p>
        </p:txBody>
      </p:sp>
      <p:sp>
        <p:nvSpPr>
          <p:cNvPr id="14" name="13 Rectángulo"/>
          <p:cNvSpPr/>
          <p:nvPr/>
        </p:nvSpPr>
        <p:spPr>
          <a:xfrm>
            <a:off x="1403648" y="3853874"/>
            <a:ext cx="7272808" cy="400110"/>
          </a:xfrm>
          <a:prstGeom prst="rect">
            <a:avLst/>
          </a:prstGeom>
        </p:spPr>
        <p:txBody>
          <a:bodyPr wrap="square">
            <a:spAutoFit/>
          </a:bodyPr>
          <a:lstStyle/>
          <a:p>
            <a:pPr algn="ctr"/>
            <a:r>
              <a:rPr lang="es-MX" sz="2000" b="1" dirty="0" smtClean="0">
                <a:latin typeface="Calibri" panose="020F0502020204030204" pitchFamily="34" charset="0"/>
              </a:rPr>
              <a:t>EGRESOS – GASTOS ADMINISTRATIVOS 2017</a:t>
            </a:r>
            <a:endParaRPr lang="es-MX" sz="2000" dirty="0">
              <a:latin typeface="Calibri" panose="020F0502020204030204" pitchFamily="34" charset="0"/>
            </a:endParaRPr>
          </a:p>
        </p:txBody>
      </p:sp>
      <p:sp>
        <p:nvSpPr>
          <p:cNvPr id="15" name="14 Rectángulo"/>
          <p:cNvSpPr/>
          <p:nvPr/>
        </p:nvSpPr>
        <p:spPr>
          <a:xfrm>
            <a:off x="2231740" y="5563536"/>
            <a:ext cx="5868652" cy="400110"/>
          </a:xfrm>
          <a:prstGeom prst="rect">
            <a:avLst/>
          </a:prstGeom>
        </p:spPr>
        <p:txBody>
          <a:bodyPr wrap="square">
            <a:spAutoFit/>
          </a:bodyPr>
          <a:lstStyle/>
          <a:p>
            <a:r>
              <a:rPr lang="es-MX" sz="2000" b="1" dirty="0" smtClean="0">
                <a:solidFill>
                  <a:srgbClr val="0000FF"/>
                </a:solidFill>
                <a:latin typeface="Calibri" panose="020F0502020204030204" pitchFamily="34" charset="0"/>
              </a:rPr>
              <a:t>INGRESOS – EGRESOS</a:t>
            </a:r>
            <a:r>
              <a:rPr lang="es-MX" sz="2000" b="1" dirty="0" smtClean="0">
                <a:latin typeface="Calibri" panose="020F0502020204030204" pitchFamily="34" charset="0"/>
              </a:rPr>
              <a:t>		</a:t>
            </a:r>
            <a:r>
              <a:rPr lang="es-MX" sz="2000" b="1" dirty="0" smtClean="0">
                <a:solidFill>
                  <a:srgbClr val="FF0000"/>
                </a:solidFill>
                <a:latin typeface="Calibri" panose="020F0502020204030204" pitchFamily="34" charset="0"/>
              </a:rPr>
              <a:t>$-14,967.69</a:t>
            </a:r>
            <a:endParaRPr lang="es-MX" sz="20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42179892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64160" y="1268760"/>
            <a:ext cx="8616352" cy="3693319"/>
          </a:xfrm>
          <a:prstGeom prst="rect">
            <a:avLst/>
          </a:prstGeom>
        </p:spPr>
        <p:txBody>
          <a:bodyPr wrap="square">
            <a:spAutoFit/>
          </a:bodyPr>
          <a:lstStyle/>
          <a:p>
            <a:endParaRPr lang="es-MX" dirty="0">
              <a:solidFill>
                <a:schemeClr val="accent1">
                  <a:lumMod val="75000"/>
                </a:schemeClr>
              </a:solidFill>
              <a:latin typeface="Calibri" panose="020F0502020204030204" pitchFamily="34" charset="0"/>
            </a:endParaRPr>
          </a:p>
          <a:p>
            <a:pPr algn="ctr"/>
            <a:r>
              <a:rPr lang="es-MX" dirty="0">
                <a:latin typeface="Calibri" panose="020F0502020204030204" pitchFamily="34" charset="0"/>
              </a:rPr>
              <a:t>Información de </a:t>
            </a:r>
            <a:r>
              <a:rPr lang="es-MX" dirty="0" smtClean="0">
                <a:latin typeface="Calibri" panose="020F0502020204030204" pitchFamily="34" charset="0"/>
              </a:rPr>
              <a:t>Socios </a:t>
            </a:r>
            <a:r>
              <a:rPr lang="es-MX" dirty="0">
                <a:latin typeface="Calibri" panose="020F0502020204030204" pitchFamily="34" charset="0"/>
              </a:rPr>
              <a:t>afiliados</a:t>
            </a:r>
          </a:p>
          <a:p>
            <a:r>
              <a:rPr lang="es-MX" dirty="0">
                <a:latin typeface="Calibri" panose="020F0502020204030204" pitchFamily="34" charset="0"/>
              </a:rPr>
              <a:t> </a:t>
            </a:r>
          </a:p>
          <a:p>
            <a:r>
              <a:rPr lang="es-MX" dirty="0">
                <a:latin typeface="Calibri" panose="020F0502020204030204" pitchFamily="34" charset="0"/>
              </a:rPr>
              <a:t>		</a:t>
            </a:r>
            <a:r>
              <a:rPr lang="es-MX" dirty="0" smtClean="0">
                <a:latin typeface="Calibri" panose="020F0502020204030204" pitchFamily="34" charset="0"/>
              </a:rPr>
              <a:t>      Socios </a:t>
            </a:r>
            <a:r>
              <a:rPr lang="es-MX" dirty="0">
                <a:latin typeface="Calibri" panose="020F0502020204030204" pitchFamily="34" charset="0"/>
              </a:rPr>
              <a:t>afiliados 	</a:t>
            </a:r>
            <a:r>
              <a:rPr lang="es-MX" dirty="0" smtClean="0">
                <a:latin typeface="Calibri" panose="020F0502020204030204" pitchFamily="34" charset="0"/>
              </a:rPr>
              <a:t>           bajas</a:t>
            </a:r>
            <a:r>
              <a:rPr lang="es-MX" dirty="0">
                <a:latin typeface="Calibri" panose="020F0502020204030204" pitchFamily="34" charset="0"/>
              </a:rPr>
              <a:t>	</a:t>
            </a:r>
            <a:r>
              <a:rPr lang="es-MX" dirty="0" smtClean="0">
                <a:latin typeface="Calibri" panose="020F0502020204030204" pitchFamily="34" charset="0"/>
              </a:rPr>
              <a:t>               Total </a:t>
            </a:r>
            <a:r>
              <a:rPr lang="es-MX" dirty="0">
                <a:latin typeface="Calibri" panose="020F0502020204030204" pitchFamily="34" charset="0"/>
              </a:rPr>
              <a:t>de socios</a:t>
            </a:r>
          </a:p>
          <a:p>
            <a:r>
              <a:rPr lang="es-MX" dirty="0" smtClean="0">
                <a:latin typeface="Calibri" panose="020F0502020204030204" pitchFamily="34" charset="0"/>
              </a:rPr>
              <a:t>                                        durante el </a:t>
            </a:r>
            <a:r>
              <a:rPr lang="es-MX" dirty="0">
                <a:latin typeface="Calibri" panose="020F0502020204030204" pitchFamily="34" charset="0"/>
              </a:rPr>
              <a:t>año			</a:t>
            </a:r>
          </a:p>
          <a:p>
            <a:r>
              <a:rPr lang="es-MX" dirty="0">
                <a:latin typeface="Calibri" panose="020F0502020204030204" pitchFamily="34" charset="0"/>
              </a:rPr>
              <a:t> </a:t>
            </a:r>
          </a:p>
          <a:p>
            <a:r>
              <a:rPr lang="es-MX" dirty="0">
                <a:latin typeface="Calibri" panose="020F0502020204030204" pitchFamily="34" charset="0"/>
              </a:rPr>
              <a:t>Mayo 2012						32		</a:t>
            </a:r>
          </a:p>
          <a:p>
            <a:r>
              <a:rPr lang="es-MX" dirty="0">
                <a:latin typeface="Calibri" panose="020F0502020204030204" pitchFamily="34" charset="0"/>
              </a:rPr>
              <a:t> </a:t>
            </a:r>
            <a:r>
              <a:rPr lang="es-MX" dirty="0" smtClean="0">
                <a:latin typeface="Calibri" panose="020F0502020204030204" pitchFamily="34" charset="0"/>
              </a:rPr>
              <a:t>Junio </a:t>
            </a:r>
            <a:r>
              <a:rPr lang="es-MX" dirty="0">
                <a:latin typeface="Calibri" panose="020F0502020204030204" pitchFamily="34" charset="0"/>
              </a:rPr>
              <a:t>2012 a Dic 2014	</a:t>
            </a:r>
            <a:r>
              <a:rPr lang="es-MX" dirty="0" smtClean="0">
                <a:latin typeface="Calibri" panose="020F0502020204030204" pitchFamily="34" charset="0"/>
              </a:rPr>
              <a:t>12</a:t>
            </a:r>
            <a:r>
              <a:rPr lang="es-MX" dirty="0">
                <a:latin typeface="Calibri" panose="020F0502020204030204" pitchFamily="34" charset="0"/>
              </a:rPr>
              <a:t>	</a:t>
            </a:r>
            <a:r>
              <a:rPr lang="es-MX" dirty="0" smtClean="0">
                <a:latin typeface="Calibri" panose="020F0502020204030204" pitchFamily="34" charset="0"/>
              </a:rPr>
              <a:t>	0</a:t>
            </a:r>
            <a:r>
              <a:rPr lang="es-MX" dirty="0">
                <a:latin typeface="Calibri" panose="020F0502020204030204" pitchFamily="34" charset="0"/>
              </a:rPr>
              <a:t>		</a:t>
            </a:r>
            <a:r>
              <a:rPr lang="es-MX" dirty="0" smtClean="0">
                <a:latin typeface="Calibri" panose="020F0502020204030204" pitchFamily="34" charset="0"/>
              </a:rPr>
              <a:t>44</a:t>
            </a:r>
            <a:r>
              <a:rPr lang="es-MX" dirty="0">
                <a:latin typeface="Calibri" panose="020F0502020204030204" pitchFamily="34" charset="0"/>
              </a:rPr>
              <a:t>	37.50 %</a:t>
            </a:r>
          </a:p>
          <a:p>
            <a:r>
              <a:rPr lang="es-MX" dirty="0">
                <a:latin typeface="Calibri" panose="020F0502020204030204" pitchFamily="34" charset="0"/>
              </a:rPr>
              <a:t> </a:t>
            </a:r>
            <a:r>
              <a:rPr lang="es-MX" dirty="0" smtClean="0">
                <a:latin typeface="Calibri" panose="020F0502020204030204" pitchFamily="34" charset="0"/>
              </a:rPr>
              <a:t>Diciembre </a:t>
            </a:r>
            <a:r>
              <a:rPr lang="es-MX" dirty="0">
                <a:latin typeface="Calibri" panose="020F0502020204030204" pitchFamily="34" charset="0"/>
              </a:rPr>
              <a:t>2015		</a:t>
            </a:r>
            <a:r>
              <a:rPr lang="es-MX" dirty="0" smtClean="0">
                <a:latin typeface="Calibri" panose="020F0502020204030204" pitchFamily="34" charset="0"/>
              </a:rPr>
              <a:t>18</a:t>
            </a:r>
            <a:r>
              <a:rPr lang="es-MX" dirty="0">
                <a:latin typeface="Calibri" panose="020F0502020204030204" pitchFamily="34" charset="0"/>
              </a:rPr>
              <a:t>		4		58	</a:t>
            </a:r>
            <a:r>
              <a:rPr lang="es-MX" dirty="0" smtClean="0">
                <a:latin typeface="Calibri" panose="020F0502020204030204" pitchFamily="34" charset="0"/>
              </a:rPr>
              <a:t>31.81 </a:t>
            </a:r>
            <a:r>
              <a:rPr lang="es-MX" dirty="0">
                <a:latin typeface="Calibri" panose="020F0502020204030204" pitchFamily="34" charset="0"/>
              </a:rPr>
              <a:t>%</a:t>
            </a:r>
          </a:p>
          <a:p>
            <a:r>
              <a:rPr lang="es-MX" dirty="0">
                <a:latin typeface="Calibri" panose="020F0502020204030204" pitchFamily="34" charset="0"/>
              </a:rPr>
              <a:t> </a:t>
            </a:r>
            <a:r>
              <a:rPr lang="es-MX" dirty="0" smtClean="0">
                <a:latin typeface="Calibri" panose="020F0502020204030204" pitchFamily="34" charset="0"/>
              </a:rPr>
              <a:t>Diciembre </a:t>
            </a:r>
            <a:r>
              <a:rPr lang="es-MX" dirty="0">
                <a:latin typeface="Calibri" panose="020F0502020204030204" pitchFamily="34" charset="0"/>
              </a:rPr>
              <a:t>2016		</a:t>
            </a:r>
            <a:r>
              <a:rPr lang="es-MX" dirty="0" smtClean="0">
                <a:latin typeface="Calibri" panose="020F0502020204030204" pitchFamily="34" charset="0"/>
              </a:rPr>
              <a:t>13</a:t>
            </a:r>
            <a:r>
              <a:rPr lang="es-MX" dirty="0">
                <a:latin typeface="Calibri" panose="020F0502020204030204" pitchFamily="34" charset="0"/>
              </a:rPr>
              <a:t>		2		69	</a:t>
            </a:r>
            <a:r>
              <a:rPr lang="es-MX" dirty="0" smtClean="0">
                <a:latin typeface="Calibri" panose="020F0502020204030204" pitchFamily="34" charset="0"/>
              </a:rPr>
              <a:t>18.96 </a:t>
            </a:r>
            <a:r>
              <a:rPr lang="es-MX" dirty="0">
                <a:latin typeface="Calibri" panose="020F0502020204030204" pitchFamily="34" charset="0"/>
              </a:rPr>
              <a:t>%</a:t>
            </a:r>
          </a:p>
          <a:p>
            <a:r>
              <a:rPr lang="es-MX" dirty="0">
                <a:latin typeface="Calibri" panose="020F0502020204030204" pitchFamily="34" charset="0"/>
              </a:rPr>
              <a:t> </a:t>
            </a:r>
            <a:r>
              <a:rPr lang="es-MX" dirty="0" smtClean="0">
                <a:latin typeface="Calibri" panose="020F0502020204030204" pitchFamily="34" charset="0"/>
              </a:rPr>
              <a:t>Diciembre 2017		3		4		68	</a:t>
            </a:r>
            <a:r>
              <a:rPr lang="es-MX" dirty="0" smtClean="0">
                <a:latin typeface="Calibri" panose="020F0502020204030204" pitchFamily="34" charset="0"/>
              </a:rPr>
              <a:t> -1.44 %</a:t>
            </a:r>
            <a:endParaRPr lang="es-MX" dirty="0" smtClean="0">
              <a:latin typeface="Calibri" panose="020F0502020204030204" pitchFamily="34" charset="0"/>
            </a:endParaRPr>
          </a:p>
          <a:p>
            <a:endParaRPr lang="es-MX" dirty="0">
              <a:latin typeface="Calibri" panose="020F0502020204030204" pitchFamily="34" charset="0"/>
            </a:endParaRPr>
          </a:p>
          <a:p>
            <a:r>
              <a:rPr lang="es-MX" dirty="0">
                <a:latin typeface="Calibri" panose="020F0502020204030204" pitchFamily="34" charset="0"/>
              </a:rPr>
              <a:t>De Junio 2012 a Diciembre </a:t>
            </a:r>
            <a:r>
              <a:rPr lang="es-MX" dirty="0" smtClean="0">
                <a:latin typeface="Calibri" panose="020F0502020204030204" pitchFamily="34" charset="0"/>
              </a:rPr>
              <a:t>2017 </a:t>
            </a:r>
            <a:r>
              <a:rPr lang="es-MX" dirty="0">
                <a:latin typeface="Calibri" panose="020F0502020204030204" pitchFamily="34" charset="0"/>
              </a:rPr>
              <a:t>el incremento de socios fue de un </a:t>
            </a:r>
            <a:r>
              <a:rPr lang="es-MX" dirty="0" smtClean="0">
                <a:latin typeface="Calibri" panose="020F0502020204030204" pitchFamily="34" charset="0"/>
              </a:rPr>
              <a:t>112.5% </a:t>
            </a:r>
            <a:endParaRPr lang="es-MX" dirty="0">
              <a:latin typeface="Calibri" panose="020F0502020204030204" pitchFamily="34" charset="0"/>
            </a:endParaRPr>
          </a:p>
        </p:txBody>
      </p:sp>
      <p:sp>
        <p:nvSpPr>
          <p:cNvPr id="3" name="2 Rectángulo"/>
          <p:cNvSpPr/>
          <p:nvPr/>
        </p:nvSpPr>
        <p:spPr>
          <a:xfrm>
            <a:off x="2349288" y="807095"/>
            <a:ext cx="5040560" cy="923330"/>
          </a:xfrm>
          <a:prstGeom prst="rect">
            <a:avLst/>
          </a:prstGeom>
        </p:spPr>
        <p:txBody>
          <a:bodyPr wrap="square">
            <a:spAutoFit/>
          </a:bodyPr>
          <a:lstStyle/>
          <a:p>
            <a:pPr algn="ctr"/>
            <a:r>
              <a:rPr lang="es-MX" b="1" dirty="0">
                <a:solidFill>
                  <a:schemeClr val="tx2">
                    <a:lumMod val="75000"/>
                  </a:schemeClr>
                </a:solidFill>
                <a:latin typeface="Calibri" panose="020F0502020204030204" pitchFamily="34" charset="0"/>
              </a:rPr>
              <a:t>ASAMBLEA GENERAL ORDINARIA AMAV  </a:t>
            </a:r>
            <a:endParaRPr lang="es-MX" dirty="0">
              <a:solidFill>
                <a:schemeClr val="tx2">
                  <a:lumMod val="75000"/>
                </a:schemeClr>
              </a:solidFill>
              <a:latin typeface="Calibri" panose="020F0502020204030204" pitchFamily="34" charset="0"/>
            </a:endParaRPr>
          </a:p>
          <a:p>
            <a:pPr algn="ctr"/>
            <a:r>
              <a:rPr lang="es-MX" b="1" dirty="0" smtClean="0">
                <a:solidFill>
                  <a:schemeClr val="tx2">
                    <a:lumMod val="75000"/>
                  </a:schemeClr>
                </a:solidFill>
                <a:latin typeface="Calibri" panose="020F0502020204030204" pitchFamily="34" charset="0"/>
              </a:rPr>
              <a:t>26 </a:t>
            </a:r>
            <a:r>
              <a:rPr lang="es-MX" b="1" dirty="0">
                <a:solidFill>
                  <a:schemeClr val="tx2">
                    <a:lumMod val="75000"/>
                  </a:schemeClr>
                </a:solidFill>
                <a:latin typeface="Calibri" panose="020F0502020204030204" pitchFamily="34" charset="0"/>
              </a:rPr>
              <a:t>DE ENERO DE </a:t>
            </a:r>
            <a:r>
              <a:rPr lang="es-MX" b="1" dirty="0" smtClean="0">
                <a:solidFill>
                  <a:schemeClr val="tx2">
                    <a:lumMod val="75000"/>
                  </a:schemeClr>
                </a:solidFill>
                <a:latin typeface="Calibri" panose="020F0502020204030204" pitchFamily="34" charset="0"/>
              </a:rPr>
              <a:t>2018.</a:t>
            </a:r>
            <a:endParaRPr lang="es-MX" dirty="0">
              <a:latin typeface="Calibri" panose="020F0502020204030204" pitchFamily="34" charset="0"/>
            </a:endParaRPr>
          </a:p>
          <a:p>
            <a:pPr algn="ctr"/>
            <a:r>
              <a:rPr lang="es-MX" b="1" dirty="0">
                <a:latin typeface="Calibri" panose="020F0502020204030204" pitchFamily="34" charset="0"/>
              </a:rPr>
              <a:t>  </a:t>
            </a:r>
            <a:endParaRPr lang="es-MX" dirty="0">
              <a:latin typeface="Calibri" panose="020F0502020204030204" pitchFamily="34" charset="0"/>
            </a:endParaRPr>
          </a:p>
        </p:txBody>
      </p:sp>
      <p:sp>
        <p:nvSpPr>
          <p:cNvPr id="5" name="4 Rectángulo"/>
          <p:cNvSpPr/>
          <p:nvPr/>
        </p:nvSpPr>
        <p:spPr>
          <a:xfrm>
            <a:off x="2555776" y="5674022"/>
            <a:ext cx="5112568" cy="923330"/>
          </a:xfrm>
          <a:prstGeom prst="rect">
            <a:avLst/>
          </a:prstGeom>
        </p:spPr>
        <p:txBody>
          <a:bodyPr wrap="square">
            <a:spAutoFit/>
          </a:bodyPr>
          <a:lstStyle/>
          <a:p>
            <a:r>
              <a:rPr lang="es-MX" dirty="0" smtClean="0">
                <a:latin typeface="Calibri" panose="020F0502020204030204" pitchFamily="34" charset="0"/>
              </a:rPr>
              <a:t>1. ECOAVENTURA </a:t>
            </a:r>
            <a:r>
              <a:rPr lang="es-MX" dirty="0">
                <a:latin typeface="Calibri" panose="020F0502020204030204" pitchFamily="34" charset="0"/>
              </a:rPr>
              <a:t>MAYA SC DE </a:t>
            </a:r>
            <a:r>
              <a:rPr lang="es-MX" dirty="0" smtClean="0">
                <a:latin typeface="Calibri" panose="020F0502020204030204" pitchFamily="34" charset="0"/>
              </a:rPr>
              <a:t>RL</a:t>
            </a:r>
          </a:p>
          <a:p>
            <a:r>
              <a:rPr lang="es-MX" dirty="0" smtClean="0">
                <a:latin typeface="Calibri" panose="020F0502020204030204" pitchFamily="34" charset="0"/>
              </a:rPr>
              <a:t>2. </a:t>
            </a:r>
            <a:r>
              <a:rPr lang="es-MX" dirty="0">
                <a:latin typeface="Calibri" panose="020F0502020204030204" pitchFamily="34" charset="0"/>
              </a:rPr>
              <a:t>F</a:t>
            </a:r>
            <a:r>
              <a:rPr lang="es-MX" dirty="0" smtClean="0">
                <a:latin typeface="Calibri" panose="020F0502020204030204" pitchFamily="34" charset="0"/>
              </a:rPr>
              <a:t>IMPULSO SAPI DE CV</a:t>
            </a:r>
          </a:p>
          <a:p>
            <a:r>
              <a:rPr lang="es-MX" dirty="0" smtClean="0">
                <a:latin typeface="Calibri" panose="020F0502020204030204" pitchFamily="34" charset="0"/>
              </a:rPr>
              <a:t>3. SERVICIOS </a:t>
            </a:r>
            <a:r>
              <a:rPr lang="es-MX" dirty="0">
                <a:latin typeface="Calibri" panose="020F0502020204030204" pitchFamily="34" charset="0"/>
              </a:rPr>
              <a:t>TURISTICOS PETEMPICH SA DE </a:t>
            </a:r>
            <a:r>
              <a:rPr lang="es-MX" dirty="0" smtClean="0">
                <a:latin typeface="Calibri" panose="020F0502020204030204" pitchFamily="34" charset="0"/>
              </a:rPr>
              <a:t>CV</a:t>
            </a:r>
            <a:endParaRPr lang="es-MX" dirty="0">
              <a:latin typeface="Calibri" panose="020F0502020204030204" pitchFamily="34" charset="0"/>
            </a:endParaRPr>
          </a:p>
        </p:txBody>
      </p:sp>
      <p:sp>
        <p:nvSpPr>
          <p:cNvPr id="6" name="5 Rectángulo"/>
          <p:cNvSpPr/>
          <p:nvPr/>
        </p:nvSpPr>
        <p:spPr>
          <a:xfrm>
            <a:off x="2864992" y="5232682"/>
            <a:ext cx="3929602" cy="369332"/>
          </a:xfrm>
          <a:prstGeom prst="rect">
            <a:avLst/>
          </a:prstGeom>
          <a:noFill/>
        </p:spPr>
        <p:txBody>
          <a:bodyPr wrap="none">
            <a:spAutoFit/>
          </a:bodyPr>
          <a:lstStyle/>
          <a:p>
            <a:r>
              <a:rPr lang="es-MX" b="1" dirty="0">
                <a:solidFill>
                  <a:srgbClr val="0000FF"/>
                </a:solidFill>
                <a:latin typeface="Calibri" panose="020F0502020204030204" pitchFamily="34" charset="0"/>
              </a:rPr>
              <a:t>NUEVOS SOCIOS AFILIADOS EN EL </a:t>
            </a:r>
            <a:r>
              <a:rPr lang="es-MX" b="1" dirty="0" smtClean="0">
                <a:solidFill>
                  <a:srgbClr val="0000FF"/>
                </a:solidFill>
                <a:latin typeface="Calibri" panose="020F0502020204030204" pitchFamily="34" charset="0"/>
              </a:rPr>
              <a:t>2017</a:t>
            </a:r>
            <a:endParaRPr lang="es-MX" b="1" dirty="0">
              <a:solidFill>
                <a:srgbClr val="0000FF"/>
              </a:solidFill>
              <a:latin typeface="Calibri" panose="020F0502020204030204" pitchFamily="34" charset="0"/>
            </a:endParaRPr>
          </a:p>
        </p:txBody>
      </p:sp>
    </p:spTree>
    <p:extLst>
      <p:ext uri="{BB962C8B-B14F-4D97-AF65-F5344CB8AC3E}">
        <p14:creationId xmlns:p14="http://schemas.microsoft.com/office/powerpoint/2010/main" val="896406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19672" y="2671256"/>
            <a:ext cx="6984776" cy="3046988"/>
          </a:xfrm>
          <a:prstGeom prst="rect">
            <a:avLst/>
          </a:prstGeom>
        </p:spPr>
        <p:txBody>
          <a:bodyPr wrap="square">
            <a:spAutoFit/>
          </a:bodyPr>
          <a:lstStyle/>
          <a:p>
            <a:pPr algn="ctr"/>
            <a:endParaRPr lang="es-MX" sz="3200" dirty="0">
              <a:latin typeface="Calibri" panose="020F0502020204030204" pitchFamily="34" charset="0"/>
            </a:endParaRPr>
          </a:p>
          <a:p>
            <a:pPr algn="ctr"/>
            <a:r>
              <a:rPr lang="es-MX" sz="3200" dirty="0">
                <a:latin typeface="Calibri" panose="020F0502020204030204" pitchFamily="34" charset="0"/>
              </a:rPr>
              <a:t>CUOTAS POR RECUPERAR </a:t>
            </a:r>
            <a:endParaRPr lang="es-MX" sz="3200" dirty="0" smtClean="0">
              <a:latin typeface="Calibri" panose="020F0502020204030204" pitchFamily="34" charset="0"/>
            </a:endParaRPr>
          </a:p>
          <a:p>
            <a:pPr algn="ctr"/>
            <a:r>
              <a:rPr lang="es-MX" sz="3200" dirty="0" smtClean="0">
                <a:latin typeface="Calibri" panose="020F0502020204030204" pitchFamily="34" charset="0"/>
              </a:rPr>
              <a:t>EJERCICIO 2017</a:t>
            </a:r>
            <a:endParaRPr lang="es-MX" sz="3200" dirty="0">
              <a:latin typeface="Calibri" panose="020F0502020204030204" pitchFamily="34" charset="0"/>
            </a:endParaRPr>
          </a:p>
          <a:p>
            <a:pPr algn="ctr"/>
            <a:r>
              <a:rPr lang="es-MX" sz="3200" dirty="0">
                <a:latin typeface="Calibri" panose="020F0502020204030204" pitchFamily="34" charset="0"/>
              </a:rPr>
              <a:t> </a:t>
            </a:r>
          </a:p>
          <a:p>
            <a:pPr algn="ctr"/>
            <a:r>
              <a:rPr lang="es-MX" sz="3200" b="1" u="sng" dirty="0" smtClean="0">
                <a:latin typeface="Calibri" panose="020F0502020204030204" pitchFamily="34" charset="0"/>
              </a:rPr>
              <a:t>$17,934.00</a:t>
            </a:r>
            <a:endParaRPr lang="es-MX" sz="3200" dirty="0">
              <a:latin typeface="Calibri" panose="020F0502020204030204" pitchFamily="34" charset="0"/>
            </a:endParaRPr>
          </a:p>
          <a:p>
            <a:pPr algn="ctr"/>
            <a:r>
              <a:rPr lang="es-MX" sz="3200" b="1" dirty="0">
                <a:latin typeface="Calibri" panose="020F0502020204030204" pitchFamily="34" charset="0"/>
              </a:rPr>
              <a:t> </a:t>
            </a:r>
            <a:endParaRPr lang="es-MX" sz="3200" dirty="0">
              <a:latin typeface="Calibri" panose="020F0502020204030204" pitchFamily="34" charset="0"/>
            </a:endParaRPr>
          </a:p>
        </p:txBody>
      </p:sp>
      <p:sp>
        <p:nvSpPr>
          <p:cNvPr id="3" name="2 Rectángulo"/>
          <p:cNvSpPr/>
          <p:nvPr/>
        </p:nvSpPr>
        <p:spPr>
          <a:xfrm>
            <a:off x="1702843" y="1286261"/>
            <a:ext cx="6408712" cy="1384995"/>
          </a:xfrm>
          <a:prstGeom prst="rect">
            <a:avLst/>
          </a:prstGeom>
        </p:spPr>
        <p:txBody>
          <a:bodyPr wrap="square">
            <a:spAutoFit/>
          </a:bodyPr>
          <a:lstStyle/>
          <a:p>
            <a:pPr algn="ctr"/>
            <a:r>
              <a:rPr lang="es-MX" sz="2800" b="1" dirty="0">
                <a:solidFill>
                  <a:schemeClr val="tx2">
                    <a:lumMod val="75000"/>
                  </a:schemeClr>
                </a:solidFill>
                <a:latin typeface="Calibri" panose="020F0502020204030204" pitchFamily="34" charset="0"/>
              </a:rPr>
              <a:t>ASAMBLEA GENERAL ORDINARIA AMAV  </a:t>
            </a:r>
            <a:endParaRPr lang="es-MX" sz="2800" dirty="0">
              <a:solidFill>
                <a:schemeClr val="tx2">
                  <a:lumMod val="75000"/>
                </a:schemeClr>
              </a:solidFill>
              <a:latin typeface="Calibri" panose="020F0502020204030204" pitchFamily="34" charset="0"/>
            </a:endParaRPr>
          </a:p>
          <a:p>
            <a:pPr algn="ctr"/>
            <a:r>
              <a:rPr lang="es-MX" sz="2800" b="1" dirty="0" smtClean="0">
                <a:solidFill>
                  <a:schemeClr val="tx2">
                    <a:lumMod val="75000"/>
                  </a:schemeClr>
                </a:solidFill>
                <a:latin typeface="Calibri" panose="020F0502020204030204" pitchFamily="34" charset="0"/>
              </a:rPr>
              <a:t>26 </a:t>
            </a:r>
            <a:r>
              <a:rPr lang="es-MX" sz="2800" b="1" dirty="0">
                <a:solidFill>
                  <a:schemeClr val="tx2">
                    <a:lumMod val="75000"/>
                  </a:schemeClr>
                </a:solidFill>
                <a:latin typeface="Calibri" panose="020F0502020204030204" pitchFamily="34" charset="0"/>
              </a:rPr>
              <a:t>DE ENERO DE </a:t>
            </a:r>
            <a:r>
              <a:rPr lang="es-MX" sz="2800" b="1" dirty="0" smtClean="0">
                <a:solidFill>
                  <a:schemeClr val="tx2">
                    <a:lumMod val="75000"/>
                  </a:schemeClr>
                </a:solidFill>
                <a:latin typeface="Calibri" panose="020F0502020204030204" pitchFamily="34" charset="0"/>
              </a:rPr>
              <a:t>2018.</a:t>
            </a:r>
            <a:endParaRPr lang="es-MX" sz="2800" dirty="0">
              <a:latin typeface="Calibri" panose="020F0502020204030204" pitchFamily="34" charset="0"/>
            </a:endParaRPr>
          </a:p>
          <a:p>
            <a:pPr algn="ctr"/>
            <a:r>
              <a:rPr lang="es-MX" sz="2800" b="1" dirty="0">
                <a:latin typeface="Calibri" panose="020F0502020204030204" pitchFamily="34" charset="0"/>
              </a:rPr>
              <a:t>  </a:t>
            </a:r>
            <a:endParaRPr lang="es-MX" sz="2800" dirty="0">
              <a:latin typeface="Calibri" panose="020F0502020204030204" pitchFamily="34" charset="0"/>
            </a:endParaRPr>
          </a:p>
        </p:txBody>
      </p:sp>
    </p:spTree>
    <p:extLst>
      <p:ext uri="{BB962C8B-B14F-4D97-AF65-F5344CB8AC3E}">
        <p14:creationId xmlns:p14="http://schemas.microsoft.com/office/powerpoint/2010/main" val="892331229"/>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899592" y="1628800"/>
            <a:ext cx="7848872" cy="4924425"/>
          </a:xfrm>
          <a:prstGeom prst="rect">
            <a:avLst/>
          </a:prstGeom>
        </p:spPr>
        <p:txBody>
          <a:bodyPr wrap="square">
            <a:spAutoFit/>
          </a:bodyPr>
          <a:lstStyle/>
          <a:p>
            <a:endParaRPr lang="es-MX" dirty="0"/>
          </a:p>
          <a:p>
            <a:pPr marL="342900" lvl="0" indent="-342900" algn="just">
              <a:buFont typeface="Wingdings" panose="05000000000000000000" pitchFamily="2" charset="2"/>
              <a:buChar char="v"/>
            </a:pPr>
            <a:r>
              <a:rPr lang="es-MX" sz="2000" dirty="0"/>
              <a:t>CCE, la cuota mensual incremento un 50%.</a:t>
            </a:r>
          </a:p>
          <a:p>
            <a:pPr marL="342900" lvl="0" indent="-342900" algn="just">
              <a:buFont typeface="Wingdings" panose="05000000000000000000" pitchFamily="2" charset="2"/>
              <a:buChar char="v"/>
            </a:pPr>
            <a:r>
              <a:rPr lang="es-MX" sz="2000" dirty="0"/>
              <a:t>Arrendamiento, el incremento de inflación fue de un 6.66%.</a:t>
            </a:r>
          </a:p>
          <a:p>
            <a:pPr marL="342900" lvl="0" indent="-342900" algn="just">
              <a:buFont typeface="Wingdings" panose="05000000000000000000" pitchFamily="2" charset="2"/>
              <a:buChar char="v"/>
            </a:pPr>
            <a:r>
              <a:rPr lang="es-MX" sz="2000" dirty="0"/>
              <a:t>El gasto de la energía Eléctrica, tuvo un incremento de un 5.91%</a:t>
            </a:r>
          </a:p>
          <a:p>
            <a:pPr marL="342900" lvl="0" indent="-342900" algn="just">
              <a:buFont typeface="Wingdings" panose="05000000000000000000" pitchFamily="2" charset="2"/>
              <a:buChar char="v"/>
            </a:pPr>
            <a:r>
              <a:rPr lang="es-MX" sz="2000" dirty="0"/>
              <a:t>Combustible, el precio de la gasolina se disparó hasta 24% entre diciembre 2016 y octubre de este año, en las principales ciudades del país. </a:t>
            </a:r>
          </a:p>
          <a:p>
            <a:pPr marL="342900" lvl="0" indent="-342900" algn="just">
              <a:buFont typeface="Wingdings" panose="05000000000000000000" pitchFamily="2" charset="2"/>
              <a:buChar char="v"/>
            </a:pPr>
            <a:r>
              <a:rPr lang="es-MX" sz="2000" dirty="0"/>
              <a:t>El SGMM a nombre del Presidente Ejecutivo la póliza anual aumento en un 25.64%.</a:t>
            </a:r>
          </a:p>
          <a:p>
            <a:endParaRPr lang="es-MX" sz="2000" dirty="0"/>
          </a:p>
          <a:p>
            <a:pPr algn="just"/>
            <a:endParaRPr lang="es-MX" sz="2800" dirty="0"/>
          </a:p>
          <a:p>
            <a:pPr algn="just"/>
            <a:r>
              <a:rPr lang="es-MX" sz="2500" b="1" dirty="0"/>
              <a:t>El último aumento de las cuotas fue de un 10% en Febrero del 2014, serán casi 4 años. </a:t>
            </a:r>
          </a:p>
          <a:p>
            <a:r>
              <a:rPr lang="es-MX" dirty="0"/>
              <a:t> </a:t>
            </a:r>
          </a:p>
        </p:txBody>
      </p:sp>
      <p:sp>
        <p:nvSpPr>
          <p:cNvPr id="8" name="7 Título"/>
          <p:cNvSpPr>
            <a:spLocks noGrp="1"/>
          </p:cNvSpPr>
          <p:nvPr>
            <p:ph type="title"/>
          </p:nvPr>
        </p:nvSpPr>
        <p:spPr>
          <a:xfrm>
            <a:off x="1979712" y="602493"/>
            <a:ext cx="4968552" cy="1008112"/>
          </a:xfrm>
        </p:spPr>
        <p:txBody>
          <a:bodyPr>
            <a:noAutofit/>
          </a:bodyPr>
          <a:lstStyle/>
          <a:p>
            <a:r>
              <a:rPr lang="es-MX" sz="3200" dirty="0" smtClean="0">
                <a:ln w="500">
                  <a:noFill/>
                </a:ln>
                <a:solidFill>
                  <a:schemeClr val="tx1"/>
                </a:solidFill>
                <a:latin typeface="Calibri" panose="020F0502020204030204" pitchFamily="34" charset="0"/>
              </a:rPr>
              <a:t/>
            </a:r>
            <a:br>
              <a:rPr lang="es-MX" sz="3200" dirty="0" smtClean="0">
                <a:ln w="500">
                  <a:noFill/>
                </a:ln>
                <a:solidFill>
                  <a:schemeClr val="tx1"/>
                </a:solidFill>
                <a:latin typeface="Calibri" panose="020F0502020204030204" pitchFamily="34" charset="0"/>
              </a:rPr>
            </a:br>
            <a:r>
              <a:rPr lang="es-MX" sz="3200" b="0" dirty="0">
                <a:ln w="500">
                  <a:noFill/>
                </a:ln>
                <a:solidFill>
                  <a:schemeClr val="tx1"/>
                </a:solidFill>
                <a:latin typeface="Calibri" panose="020F0502020204030204" pitchFamily="34" charset="0"/>
                <a:ea typeface="+mn-ea"/>
                <a:cs typeface="+mn-cs"/>
              </a:rPr>
              <a:t>INFORME </a:t>
            </a:r>
            <a:r>
              <a:rPr lang="es-MX" sz="3200" b="0" dirty="0">
                <a:ln w="500">
                  <a:noFill/>
                </a:ln>
                <a:solidFill>
                  <a:schemeClr val="tx1"/>
                </a:solidFill>
                <a:latin typeface="Calibri" panose="020F0502020204030204" pitchFamily="34" charset="0"/>
                <a:ea typeface="+mn-ea"/>
                <a:cs typeface="+mn-cs"/>
              </a:rPr>
              <a:t>DE INCREMENTOS</a:t>
            </a:r>
            <a:r>
              <a:rPr lang="es-MX" sz="3200" dirty="0">
                <a:ln w="500">
                  <a:noFill/>
                </a:ln>
                <a:solidFill>
                  <a:schemeClr val="tx1"/>
                </a:solidFill>
                <a:latin typeface="Calibri" panose="020F0502020204030204" pitchFamily="34" charset="0"/>
              </a:rPr>
              <a:t/>
            </a:r>
            <a:br>
              <a:rPr lang="es-MX" sz="3200" dirty="0">
                <a:ln w="500">
                  <a:noFill/>
                </a:ln>
                <a:solidFill>
                  <a:schemeClr val="tx1"/>
                </a:solidFill>
                <a:latin typeface="Calibri" panose="020F0502020204030204" pitchFamily="34" charset="0"/>
              </a:rPr>
            </a:br>
            <a:endParaRPr lang="es-MX" sz="3200" dirty="0">
              <a:ln w="500">
                <a:noFill/>
              </a:ln>
              <a:solidFill>
                <a:schemeClr val="tx1"/>
              </a:solidFill>
              <a:latin typeface="Calibri" panose="020F0502020204030204" pitchFamily="34" charset="0"/>
            </a:endParaRPr>
          </a:p>
        </p:txBody>
      </p:sp>
    </p:spTree>
    <p:extLst>
      <p:ext uri="{BB962C8B-B14F-4D97-AF65-F5344CB8AC3E}">
        <p14:creationId xmlns:p14="http://schemas.microsoft.com/office/powerpoint/2010/main" val="23087805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2195736" y="727536"/>
            <a:ext cx="5040560" cy="923330"/>
          </a:xfrm>
          <a:prstGeom prst="rect">
            <a:avLst/>
          </a:prstGeom>
        </p:spPr>
        <p:txBody>
          <a:bodyPr wrap="square">
            <a:spAutoFit/>
          </a:bodyPr>
          <a:lstStyle/>
          <a:p>
            <a:pPr algn="ctr"/>
            <a:r>
              <a:rPr lang="es-MX" b="1" dirty="0">
                <a:solidFill>
                  <a:schemeClr val="tx2">
                    <a:lumMod val="75000"/>
                  </a:schemeClr>
                </a:solidFill>
                <a:latin typeface="Calibri" panose="020F0502020204030204" pitchFamily="34" charset="0"/>
              </a:rPr>
              <a:t>ASAMBLEA GENERAL ORDINARIA AMAV  </a:t>
            </a:r>
            <a:endParaRPr lang="es-MX" dirty="0">
              <a:solidFill>
                <a:schemeClr val="tx2">
                  <a:lumMod val="75000"/>
                </a:schemeClr>
              </a:solidFill>
              <a:latin typeface="Calibri" panose="020F0502020204030204" pitchFamily="34" charset="0"/>
            </a:endParaRPr>
          </a:p>
          <a:p>
            <a:pPr algn="ctr"/>
            <a:r>
              <a:rPr lang="es-MX" b="1" dirty="0" smtClean="0">
                <a:solidFill>
                  <a:schemeClr val="tx2">
                    <a:lumMod val="75000"/>
                  </a:schemeClr>
                </a:solidFill>
                <a:latin typeface="Calibri" panose="020F0502020204030204" pitchFamily="34" charset="0"/>
              </a:rPr>
              <a:t>26 </a:t>
            </a:r>
            <a:r>
              <a:rPr lang="es-MX" b="1" dirty="0">
                <a:solidFill>
                  <a:schemeClr val="tx2">
                    <a:lumMod val="75000"/>
                  </a:schemeClr>
                </a:solidFill>
                <a:latin typeface="Calibri" panose="020F0502020204030204" pitchFamily="34" charset="0"/>
              </a:rPr>
              <a:t>DE ENERO DE </a:t>
            </a:r>
            <a:r>
              <a:rPr lang="es-MX" b="1" dirty="0" smtClean="0">
                <a:solidFill>
                  <a:schemeClr val="tx2">
                    <a:lumMod val="75000"/>
                  </a:schemeClr>
                </a:solidFill>
                <a:latin typeface="Calibri" panose="020F0502020204030204" pitchFamily="34" charset="0"/>
              </a:rPr>
              <a:t>2018.</a:t>
            </a:r>
            <a:endParaRPr lang="es-MX" dirty="0">
              <a:latin typeface="Calibri" panose="020F0502020204030204" pitchFamily="34" charset="0"/>
            </a:endParaRPr>
          </a:p>
          <a:p>
            <a:pPr algn="ctr"/>
            <a:r>
              <a:rPr lang="es-MX" b="1" dirty="0">
                <a:latin typeface="Calibri" panose="020F0502020204030204" pitchFamily="34" charset="0"/>
              </a:rPr>
              <a:t>  </a:t>
            </a:r>
            <a:endParaRPr lang="es-MX" dirty="0">
              <a:latin typeface="Calibri" panose="020F0502020204030204" pitchFamily="34" charset="0"/>
            </a:endParaRPr>
          </a:p>
        </p:txBody>
      </p:sp>
      <p:sp>
        <p:nvSpPr>
          <p:cNvPr id="7" name="6 Rectángulo"/>
          <p:cNvSpPr/>
          <p:nvPr/>
        </p:nvSpPr>
        <p:spPr>
          <a:xfrm>
            <a:off x="930568" y="1635561"/>
            <a:ext cx="7272808" cy="477054"/>
          </a:xfrm>
          <a:prstGeom prst="rect">
            <a:avLst/>
          </a:prstGeom>
        </p:spPr>
        <p:txBody>
          <a:bodyPr wrap="square">
            <a:spAutoFit/>
          </a:bodyPr>
          <a:lstStyle/>
          <a:p>
            <a:pPr algn="ctr"/>
            <a:r>
              <a:rPr lang="es-MX" sz="2500" b="1" dirty="0" smtClean="0">
                <a:latin typeface="Calibri" panose="020F0502020204030204" pitchFamily="34" charset="0"/>
              </a:rPr>
              <a:t>PRESUPUESTO 2018</a:t>
            </a:r>
            <a:endParaRPr lang="es-MX" sz="2500" dirty="0">
              <a:latin typeface="Calibri" panose="020F0502020204030204" pitchFamily="34" charset="0"/>
            </a:endParaRPr>
          </a:p>
        </p:txBody>
      </p:sp>
      <p:sp>
        <p:nvSpPr>
          <p:cNvPr id="8" name="7 Rectángulo"/>
          <p:cNvSpPr/>
          <p:nvPr/>
        </p:nvSpPr>
        <p:spPr>
          <a:xfrm>
            <a:off x="1115616" y="2780928"/>
            <a:ext cx="7416824" cy="400110"/>
          </a:xfrm>
          <a:prstGeom prst="rect">
            <a:avLst/>
          </a:prstGeom>
        </p:spPr>
        <p:txBody>
          <a:bodyPr wrap="square">
            <a:spAutoFit/>
          </a:bodyPr>
          <a:lstStyle/>
          <a:p>
            <a:r>
              <a:rPr lang="es-MX" sz="2000" b="1" dirty="0" smtClean="0">
                <a:latin typeface="Calibri" panose="020F0502020204030204" pitchFamily="34" charset="0"/>
              </a:rPr>
              <a:t>TOTAL DE GASTOS ADMINISTRATIVOS: 		</a:t>
            </a:r>
            <a:r>
              <a:rPr lang="es-MX" sz="2000" b="1" dirty="0" smtClean="0">
                <a:solidFill>
                  <a:srgbClr val="0000FF"/>
                </a:solidFill>
                <a:latin typeface="Calibri" panose="020F0502020204030204" pitchFamily="34" charset="0"/>
              </a:rPr>
              <a:t>$186,578.61</a:t>
            </a:r>
          </a:p>
        </p:txBody>
      </p:sp>
      <p:sp>
        <p:nvSpPr>
          <p:cNvPr id="15" name="14 Rectángulo"/>
          <p:cNvSpPr/>
          <p:nvPr/>
        </p:nvSpPr>
        <p:spPr>
          <a:xfrm>
            <a:off x="1151620" y="5013176"/>
            <a:ext cx="7236804" cy="400110"/>
          </a:xfrm>
          <a:prstGeom prst="rect">
            <a:avLst/>
          </a:prstGeom>
        </p:spPr>
        <p:txBody>
          <a:bodyPr wrap="square">
            <a:spAutoFit/>
          </a:bodyPr>
          <a:lstStyle/>
          <a:p>
            <a:r>
              <a:rPr lang="es-MX" sz="2000" b="1" dirty="0" smtClean="0">
                <a:solidFill>
                  <a:srgbClr val="0000FF"/>
                </a:solidFill>
                <a:latin typeface="Calibri" panose="020F0502020204030204" pitchFamily="34" charset="0"/>
              </a:rPr>
              <a:t>INGRESOS 2017– EGRESOS 2018</a:t>
            </a:r>
            <a:r>
              <a:rPr lang="es-MX" sz="2000" b="1" dirty="0" smtClean="0">
                <a:latin typeface="Calibri" panose="020F0502020204030204" pitchFamily="34" charset="0"/>
              </a:rPr>
              <a:t>		</a:t>
            </a:r>
            <a:r>
              <a:rPr lang="es-MX" sz="2000" b="1" dirty="0" smtClean="0">
                <a:latin typeface="Calibri" panose="020F0502020204030204" pitchFamily="34" charset="0"/>
              </a:rPr>
              <a:t>                </a:t>
            </a:r>
            <a:r>
              <a:rPr lang="es-MX" sz="2000" b="1" dirty="0" smtClean="0">
                <a:solidFill>
                  <a:srgbClr val="FF0000"/>
                </a:solidFill>
                <a:latin typeface="Calibri" panose="020F0502020204030204" pitchFamily="34" charset="0"/>
              </a:rPr>
              <a:t>$-</a:t>
            </a:r>
            <a:r>
              <a:rPr lang="es-MX" sz="2000" b="1" dirty="0" smtClean="0">
                <a:solidFill>
                  <a:srgbClr val="FF0000"/>
                </a:solidFill>
                <a:latin typeface="Calibri" panose="020F0502020204030204" pitchFamily="34" charset="0"/>
              </a:rPr>
              <a:t>18,204.93</a:t>
            </a:r>
            <a:endParaRPr lang="es-MX" sz="2000" dirty="0">
              <a:solidFill>
                <a:srgbClr val="FF0000"/>
              </a:solidFill>
              <a:latin typeface="Calibri" panose="020F0502020204030204" pitchFamily="34" charset="0"/>
            </a:endParaRPr>
          </a:p>
        </p:txBody>
      </p:sp>
      <p:sp>
        <p:nvSpPr>
          <p:cNvPr id="11" name="10 Rectángulo"/>
          <p:cNvSpPr/>
          <p:nvPr/>
        </p:nvSpPr>
        <p:spPr>
          <a:xfrm>
            <a:off x="1109884" y="3573016"/>
            <a:ext cx="7416824" cy="400110"/>
          </a:xfrm>
          <a:prstGeom prst="rect">
            <a:avLst/>
          </a:prstGeom>
        </p:spPr>
        <p:txBody>
          <a:bodyPr wrap="square">
            <a:spAutoFit/>
          </a:bodyPr>
          <a:lstStyle/>
          <a:p>
            <a:r>
              <a:rPr lang="es-MX" sz="2000" b="1" dirty="0" smtClean="0">
                <a:latin typeface="Calibri" panose="020F0502020204030204" pitchFamily="34" charset="0"/>
              </a:rPr>
              <a:t>TOTAL DE INGRESOS 2017: 			</a:t>
            </a:r>
            <a:r>
              <a:rPr lang="es-MX" sz="2000" b="1" dirty="0" smtClean="0">
                <a:solidFill>
                  <a:srgbClr val="0000FF"/>
                </a:solidFill>
                <a:latin typeface="Calibri" panose="020F0502020204030204" pitchFamily="34" charset="0"/>
              </a:rPr>
              <a:t>$168,373.68</a:t>
            </a:r>
          </a:p>
        </p:txBody>
      </p:sp>
    </p:spTree>
    <p:extLst>
      <p:ext uri="{BB962C8B-B14F-4D97-AF65-F5344CB8AC3E}">
        <p14:creationId xmlns:p14="http://schemas.microsoft.com/office/powerpoint/2010/main" val="274230409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914400" y="5805264"/>
            <a:ext cx="8229600" cy="739184"/>
          </a:xfrm>
        </p:spPr>
        <p:txBody>
          <a:bodyPr>
            <a:normAutofit/>
          </a:bodyPr>
          <a:lstStyle/>
          <a:p>
            <a:r>
              <a:rPr lang="es-MX" sz="1600" dirty="0" smtClean="0">
                <a:ln w="500">
                  <a:noFill/>
                </a:ln>
                <a:solidFill>
                  <a:schemeClr val="tx1"/>
                </a:solidFill>
                <a:latin typeface="Calibri" panose="020F0502020204030204" pitchFamily="34" charset="0"/>
              </a:rPr>
              <a:t>REVISADO Y APROBADO  POR EL  CONSEJO DIRECTIVO AMAV EN REUNIÓN </a:t>
            </a:r>
            <a:br>
              <a:rPr lang="es-MX" sz="1600" dirty="0" smtClean="0">
                <a:ln w="500">
                  <a:noFill/>
                </a:ln>
                <a:solidFill>
                  <a:schemeClr val="tx1"/>
                </a:solidFill>
                <a:latin typeface="Calibri" panose="020F0502020204030204" pitchFamily="34" charset="0"/>
              </a:rPr>
            </a:br>
            <a:r>
              <a:rPr lang="es-MX" sz="1600" dirty="0" smtClean="0">
                <a:ln w="500">
                  <a:noFill/>
                </a:ln>
                <a:solidFill>
                  <a:schemeClr val="tx1"/>
                </a:solidFill>
                <a:latin typeface="Calibri" panose="020F0502020204030204" pitchFamily="34" charset="0"/>
              </a:rPr>
              <a:t>DEL 19 DE DICIEMBRE 2017</a:t>
            </a:r>
            <a:endParaRPr lang="es-MX" sz="1600" dirty="0">
              <a:ln w="500">
                <a:noFill/>
              </a:ln>
              <a:solidFill>
                <a:schemeClr val="tx1"/>
              </a:solidFill>
              <a:latin typeface="Calibri" panose="020F0502020204030204" pitchFamily="34" charset="0"/>
            </a:endParaRPr>
          </a:p>
        </p:txBody>
      </p:sp>
      <p:graphicFrame>
        <p:nvGraphicFramePr>
          <p:cNvPr id="6" name="5 Tabla"/>
          <p:cNvGraphicFramePr>
            <a:graphicFrameLocks noGrp="1"/>
          </p:cNvGraphicFramePr>
          <p:nvPr>
            <p:extLst>
              <p:ext uri="{D42A27DB-BD31-4B8C-83A1-F6EECF244321}">
                <p14:modId xmlns:p14="http://schemas.microsoft.com/office/powerpoint/2010/main" val="228061382"/>
              </p:ext>
            </p:extLst>
          </p:nvPr>
        </p:nvGraphicFramePr>
        <p:xfrm>
          <a:off x="1555957" y="1890208"/>
          <a:ext cx="6300700" cy="3720465"/>
        </p:xfrm>
        <a:graphic>
          <a:graphicData uri="http://schemas.openxmlformats.org/drawingml/2006/table">
            <a:tbl>
              <a:tblPr>
                <a:tableStyleId>{5DA37D80-6434-44D0-A028-1B22A696006F}</a:tableStyleId>
              </a:tblPr>
              <a:tblGrid>
                <a:gridCol w="2556680"/>
                <a:gridCol w="1814232"/>
                <a:gridCol w="1929788"/>
              </a:tblGrid>
              <a:tr h="295284">
                <a:tc rowSpan="2">
                  <a:txBody>
                    <a:bodyPr/>
                    <a:lstStyle/>
                    <a:p>
                      <a:pPr algn="ctr" fontAlgn="b"/>
                      <a:r>
                        <a:rPr lang="es-MX" sz="1800" u="none" strike="noStrike" dirty="0">
                          <a:effectLst/>
                          <a:latin typeface="Calibri" panose="020F0502020204030204" pitchFamily="34" charset="0"/>
                        </a:rPr>
                        <a:t>C</a:t>
                      </a:r>
                      <a:r>
                        <a:rPr lang="es-MX" sz="1800" u="none" strike="noStrike" dirty="0" smtClean="0">
                          <a:effectLst/>
                          <a:latin typeface="Calibri" panose="020F0502020204030204" pitchFamily="34" charset="0"/>
                        </a:rPr>
                        <a:t>lasificación</a:t>
                      </a:r>
                      <a:endParaRPr lang="es-MX" sz="1800" b="0" i="0" u="none" strike="noStrike" dirty="0">
                        <a:effectLst/>
                        <a:latin typeface="Calibri" panose="020F0502020204030204" pitchFamily="34" charset="0"/>
                      </a:endParaRPr>
                    </a:p>
                  </a:txBody>
                  <a:tcPr marL="9525" marR="9525" marT="9525" marB="0" anchor="b"/>
                </a:tc>
                <a:tc rowSpan="2">
                  <a:txBody>
                    <a:bodyPr/>
                    <a:lstStyle/>
                    <a:p>
                      <a:pPr algn="ctr" fontAlgn="b"/>
                      <a:r>
                        <a:rPr lang="es-MX" sz="1800" u="none" strike="noStrike" dirty="0" smtClean="0">
                          <a:effectLst/>
                          <a:latin typeface="Calibri" panose="020F0502020204030204" pitchFamily="34" charset="0"/>
                        </a:rPr>
                        <a:t>Cuota</a:t>
                      </a:r>
                      <a:r>
                        <a:rPr lang="es-MX" sz="1800" u="none" strike="noStrike" baseline="0" dirty="0" smtClean="0">
                          <a:effectLst/>
                          <a:latin typeface="Calibri" panose="020F0502020204030204" pitchFamily="34" charset="0"/>
                        </a:rPr>
                        <a:t> </a:t>
                      </a:r>
                    </a:p>
                    <a:p>
                      <a:pPr algn="ctr" fontAlgn="b"/>
                      <a:r>
                        <a:rPr lang="es-MX" sz="1800" u="none" strike="noStrike" baseline="0" dirty="0" smtClean="0">
                          <a:effectLst/>
                          <a:latin typeface="Calibri" panose="020F0502020204030204" pitchFamily="34" charset="0"/>
                        </a:rPr>
                        <a:t>Actual</a:t>
                      </a:r>
                      <a:endParaRPr lang="es-MX" sz="1800" b="0" i="0" u="none" strike="noStrike" dirty="0">
                        <a:effectLst/>
                        <a:latin typeface="Calibri" panose="020F0502020204030204" pitchFamily="34" charset="0"/>
                      </a:endParaRPr>
                    </a:p>
                  </a:txBody>
                  <a:tcPr marL="9525" marR="9525" marT="9525" marB="0" anchor="b"/>
                </a:tc>
                <a:tc>
                  <a:txBody>
                    <a:bodyPr/>
                    <a:lstStyle/>
                    <a:p>
                      <a:pPr algn="ctr" fontAlgn="b"/>
                      <a:r>
                        <a:rPr lang="es-MX" sz="2000" u="none" strike="noStrike" dirty="0">
                          <a:effectLst/>
                          <a:latin typeface="Calibri" panose="020F0502020204030204" pitchFamily="34" charset="0"/>
                        </a:rPr>
                        <a:t>Cuotas con el </a:t>
                      </a:r>
                      <a:endParaRPr lang="es-MX" sz="2000" b="0" i="0" u="none" strike="noStrike" dirty="0">
                        <a:effectLst/>
                        <a:latin typeface="Calibri" panose="020F0502020204030204" pitchFamily="34" charset="0"/>
                      </a:endParaRPr>
                    </a:p>
                  </a:txBody>
                  <a:tcPr marL="9525" marR="9525" marT="9525" marB="0" anchor="b"/>
                </a:tc>
              </a:tr>
              <a:tr h="276354">
                <a:tc vMerge="1">
                  <a:txBody>
                    <a:bodyPr/>
                    <a:lstStyle/>
                    <a:p>
                      <a:endParaRPr lang="es-MX"/>
                    </a:p>
                  </a:txBody>
                  <a:tcPr/>
                </a:tc>
                <a:tc vMerge="1">
                  <a:txBody>
                    <a:bodyPr/>
                    <a:lstStyle/>
                    <a:p>
                      <a:endParaRPr lang="es-MX"/>
                    </a:p>
                  </a:txBody>
                  <a:tcPr/>
                </a:tc>
                <a:tc>
                  <a:txBody>
                    <a:bodyPr/>
                    <a:lstStyle/>
                    <a:p>
                      <a:pPr algn="ctr" fontAlgn="b"/>
                      <a:r>
                        <a:rPr lang="es-MX" sz="1800" u="none" strike="noStrike" dirty="0">
                          <a:effectLst/>
                          <a:latin typeface="Calibri" panose="020F0502020204030204" pitchFamily="34" charset="0"/>
                        </a:rPr>
                        <a:t>incremento 25%</a:t>
                      </a:r>
                      <a:endParaRPr lang="es-MX" sz="1800" b="0" i="0" u="none" strike="noStrike" dirty="0">
                        <a:effectLst/>
                        <a:latin typeface="Calibri" panose="020F0502020204030204" pitchFamily="34" charset="0"/>
                      </a:endParaRPr>
                    </a:p>
                  </a:txBody>
                  <a:tcPr marL="9525" marR="9525" marT="9525" marB="0" anchor="b"/>
                </a:tc>
              </a:tr>
              <a:tr h="276354">
                <a:tc>
                  <a:txBody>
                    <a:bodyPr/>
                    <a:lstStyle/>
                    <a:p>
                      <a:pPr algn="l" fontAlgn="b"/>
                      <a:r>
                        <a:rPr lang="es-MX" sz="1800" u="none" strike="noStrike" dirty="0">
                          <a:effectLst/>
                          <a:latin typeface="Calibri" panose="020F0502020204030204" pitchFamily="34" charset="0"/>
                        </a:rPr>
                        <a:t>Agencias </a:t>
                      </a:r>
                      <a:r>
                        <a:rPr lang="es-MX" sz="1800" u="none" strike="noStrike" dirty="0" smtClean="0">
                          <a:effectLst/>
                          <a:latin typeface="Calibri" panose="020F0502020204030204" pitchFamily="34" charset="0"/>
                        </a:rPr>
                        <a:t>Cozumel</a:t>
                      </a:r>
                      <a:endParaRPr lang="es-MX" sz="1800" b="0" i="0" u="none" strike="noStrike" dirty="0">
                        <a:effectLst/>
                        <a:latin typeface="Calibri" panose="020F0502020204030204" pitchFamily="34" charset="0"/>
                      </a:endParaRPr>
                    </a:p>
                  </a:txBody>
                  <a:tcPr marL="9525" marR="9525" marT="9525" marB="0" anchor="b"/>
                </a:tc>
                <a:tc>
                  <a:txBody>
                    <a:bodyPr/>
                    <a:lstStyle/>
                    <a:p>
                      <a:pPr algn="ctr" fontAlgn="b"/>
                      <a:r>
                        <a:rPr lang="es-MX" sz="1800" u="none" strike="noStrike" dirty="0">
                          <a:effectLst/>
                          <a:latin typeface="Calibri" panose="020F0502020204030204" pitchFamily="34" charset="0"/>
                        </a:rPr>
                        <a:t>66.00</a:t>
                      </a:r>
                      <a:endParaRPr lang="es-MX" sz="1800" b="0" i="0" u="none" strike="noStrike" dirty="0">
                        <a:effectLst/>
                        <a:latin typeface="Calibri" panose="020F0502020204030204" pitchFamily="34" charset="0"/>
                      </a:endParaRPr>
                    </a:p>
                  </a:txBody>
                  <a:tcPr marL="9525" marR="9525" marT="9525" marB="0" anchor="b"/>
                </a:tc>
                <a:tc>
                  <a:txBody>
                    <a:bodyPr/>
                    <a:lstStyle/>
                    <a:p>
                      <a:pPr algn="ctr" fontAlgn="b"/>
                      <a:r>
                        <a:rPr lang="es-MX" sz="1800" u="none" strike="noStrike">
                          <a:effectLst/>
                          <a:latin typeface="Calibri" panose="020F0502020204030204" pitchFamily="34" charset="0"/>
                        </a:rPr>
                        <a:t>82.50</a:t>
                      </a:r>
                      <a:endParaRPr lang="es-MX" sz="1800" b="0" i="0" u="none" strike="noStrike">
                        <a:effectLst/>
                        <a:latin typeface="Calibri" panose="020F0502020204030204" pitchFamily="34" charset="0"/>
                      </a:endParaRPr>
                    </a:p>
                  </a:txBody>
                  <a:tcPr marL="9525" marR="9525" marT="9525" marB="0" anchor="b"/>
                </a:tc>
              </a:tr>
              <a:tr h="276354">
                <a:tc>
                  <a:txBody>
                    <a:bodyPr/>
                    <a:lstStyle/>
                    <a:p>
                      <a:pPr algn="l" fontAlgn="b"/>
                      <a:r>
                        <a:rPr lang="es-MX" sz="1800" u="none" strike="noStrike">
                          <a:effectLst/>
                          <a:latin typeface="Calibri" panose="020F0502020204030204" pitchFamily="34" charset="0"/>
                        </a:rPr>
                        <a:t>Miembros Aliados</a:t>
                      </a:r>
                      <a:endParaRPr lang="es-MX" sz="1800" b="0" i="0" u="none" strike="noStrike">
                        <a:effectLst/>
                        <a:latin typeface="Calibri" panose="020F0502020204030204" pitchFamily="34" charset="0"/>
                      </a:endParaRPr>
                    </a:p>
                  </a:txBody>
                  <a:tcPr marL="9525" marR="9525" marT="9525" marB="0" anchor="b"/>
                </a:tc>
                <a:tc>
                  <a:txBody>
                    <a:bodyPr/>
                    <a:lstStyle/>
                    <a:p>
                      <a:pPr algn="ctr" fontAlgn="b"/>
                      <a:r>
                        <a:rPr lang="es-MX" sz="1800" u="none" strike="noStrike" dirty="0">
                          <a:effectLst/>
                          <a:latin typeface="Calibri" panose="020F0502020204030204" pitchFamily="34" charset="0"/>
                        </a:rPr>
                        <a:t>500.00</a:t>
                      </a:r>
                      <a:endParaRPr lang="es-MX" sz="1800" b="0" i="0" u="none" strike="noStrike" dirty="0">
                        <a:effectLst/>
                        <a:latin typeface="Calibri" panose="020F0502020204030204" pitchFamily="34" charset="0"/>
                      </a:endParaRPr>
                    </a:p>
                  </a:txBody>
                  <a:tcPr marL="9525" marR="9525" marT="9525" marB="0" anchor="b"/>
                </a:tc>
                <a:tc>
                  <a:txBody>
                    <a:bodyPr/>
                    <a:lstStyle/>
                    <a:p>
                      <a:pPr algn="ctr" fontAlgn="b"/>
                      <a:r>
                        <a:rPr lang="es-MX" sz="1800" u="none" strike="noStrike">
                          <a:effectLst/>
                          <a:latin typeface="Calibri" panose="020F0502020204030204" pitchFamily="34" charset="0"/>
                        </a:rPr>
                        <a:t>625.00</a:t>
                      </a:r>
                      <a:endParaRPr lang="es-MX" sz="1800" b="0" i="0" u="none" strike="noStrike">
                        <a:effectLst/>
                        <a:latin typeface="Calibri" panose="020F0502020204030204" pitchFamily="34" charset="0"/>
                      </a:endParaRPr>
                    </a:p>
                  </a:txBody>
                  <a:tcPr marL="9525" marR="9525" marT="9525" marB="0" anchor="b"/>
                </a:tc>
              </a:tr>
              <a:tr h="276354">
                <a:tc>
                  <a:txBody>
                    <a:bodyPr/>
                    <a:lstStyle/>
                    <a:p>
                      <a:pPr algn="l" fontAlgn="b"/>
                      <a:r>
                        <a:rPr lang="es-MX" sz="1800" u="none" strike="noStrike" dirty="0">
                          <a:effectLst/>
                          <a:latin typeface="Calibri" panose="020F0502020204030204" pitchFamily="34" charset="0"/>
                        </a:rPr>
                        <a:t>Miembros Aliados</a:t>
                      </a:r>
                      <a:endParaRPr lang="es-MX" sz="1800" b="0" i="0" u="none" strike="noStrike" dirty="0">
                        <a:effectLst/>
                        <a:latin typeface="Calibri" panose="020F0502020204030204" pitchFamily="34" charset="0"/>
                      </a:endParaRPr>
                    </a:p>
                  </a:txBody>
                  <a:tcPr marL="9525" marR="9525" marT="9525" marB="0" anchor="b"/>
                </a:tc>
                <a:tc>
                  <a:txBody>
                    <a:bodyPr/>
                    <a:lstStyle/>
                    <a:p>
                      <a:pPr algn="ctr" fontAlgn="b"/>
                      <a:r>
                        <a:rPr lang="es-MX" sz="1800" u="none" strike="noStrike" dirty="0">
                          <a:effectLst/>
                          <a:latin typeface="Calibri" panose="020F0502020204030204" pitchFamily="34" charset="0"/>
                        </a:rPr>
                        <a:t>900.00</a:t>
                      </a:r>
                      <a:endParaRPr lang="es-MX" sz="1800" b="0" i="0" u="none" strike="noStrike" dirty="0">
                        <a:effectLst/>
                        <a:latin typeface="Calibri" panose="020F0502020204030204" pitchFamily="34" charset="0"/>
                      </a:endParaRPr>
                    </a:p>
                  </a:txBody>
                  <a:tcPr marL="9525" marR="9525" marT="9525" marB="0" anchor="b"/>
                </a:tc>
                <a:tc>
                  <a:txBody>
                    <a:bodyPr/>
                    <a:lstStyle/>
                    <a:p>
                      <a:pPr algn="ctr" fontAlgn="b"/>
                      <a:r>
                        <a:rPr lang="es-MX" sz="1800" u="none" strike="noStrike" dirty="0">
                          <a:effectLst/>
                          <a:latin typeface="Calibri" panose="020F0502020204030204" pitchFamily="34" charset="0"/>
                        </a:rPr>
                        <a:t>1,125.00</a:t>
                      </a:r>
                      <a:endParaRPr lang="es-MX" sz="1800" b="0" i="0" u="none" strike="noStrike" dirty="0">
                        <a:effectLst/>
                        <a:latin typeface="Calibri" panose="020F0502020204030204" pitchFamily="34" charset="0"/>
                      </a:endParaRPr>
                    </a:p>
                  </a:txBody>
                  <a:tcPr marL="9525" marR="9525" marT="9525" marB="0" anchor="b"/>
                </a:tc>
              </a:tr>
              <a:tr h="276354">
                <a:tc>
                  <a:txBody>
                    <a:bodyPr/>
                    <a:lstStyle/>
                    <a:p>
                      <a:pPr algn="l" fontAlgn="b"/>
                      <a:r>
                        <a:rPr lang="es-MX" sz="1800" u="none" strike="noStrike">
                          <a:effectLst/>
                          <a:latin typeface="Calibri" panose="020F0502020204030204" pitchFamily="34" charset="0"/>
                        </a:rPr>
                        <a:t>Miembros Aliados</a:t>
                      </a:r>
                      <a:endParaRPr lang="es-MX" sz="1800" b="0" i="0" u="none" strike="noStrike">
                        <a:effectLst/>
                        <a:latin typeface="Calibri" panose="020F0502020204030204" pitchFamily="34" charset="0"/>
                      </a:endParaRPr>
                    </a:p>
                  </a:txBody>
                  <a:tcPr marL="9525" marR="9525" marT="9525" marB="0" anchor="b"/>
                </a:tc>
                <a:tc>
                  <a:txBody>
                    <a:bodyPr/>
                    <a:lstStyle/>
                    <a:p>
                      <a:pPr algn="ctr" fontAlgn="b"/>
                      <a:r>
                        <a:rPr lang="es-MX" sz="1800" u="none" strike="noStrike">
                          <a:effectLst/>
                          <a:latin typeface="Calibri" panose="020F0502020204030204" pitchFamily="34" charset="0"/>
                        </a:rPr>
                        <a:t>1,000.00</a:t>
                      </a:r>
                      <a:endParaRPr lang="es-MX" sz="1800" b="0" i="0" u="none" strike="noStrike">
                        <a:effectLst/>
                        <a:latin typeface="Calibri" panose="020F0502020204030204" pitchFamily="34" charset="0"/>
                      </a:endParaRPr>
                    </a:p>
                  </a:txBody>
                  <a:tcPr marL="9525" marR="9525" marT="9525" marB="0" anchor="b"/>
                </a:tc>
                <a:tc>
                  <a:txBody>
                    <a:bodyPr/>
                    <a:lstStyle/>
                    <a:p>
                      <a:pPr algn="ctr" fontAlgn="b"/>
                      <a:r>
                        <a:rPr lang="es-MX" sz="1800" u="none" strike="noStrike" dirty="0">
                          <a:effectLst/>
                          <a:latin typeface="Calibri" panose="020F0502020204030204" pitchFamily="34" charset="0"/>
                        </a:rPr>
                        <a:t>1,250.00</a:t>
                      </a:r>
                      <a:endParaRPr lang="es-MX" sz="1800" b="0" i="0" u="none" strike="noStrike" dirty="0">
                        <a:effectLst/>
                        <a:latin typeface="Calibri" panose="020F0502020204030204" pitchFamily="34" charset="0"/>
                      </a:endParaRPr>
                    </a:p>
                  </a:txBody>
                  <a:tcPr marL="9525" marR="9525" marT="9525" marB="0" anchor="b"/>
                </a:tc>
              </a:tr>
              <a:tr h="276354">
                <a:tc>
                  <a:txBody>
                    <a:bodyPr/>
                    <a:lstStyle/>
                    <a:p>
                      <a:pPr algn="l" fontAlgn="b"/>
                      <a:r>
                        <a:rPr lang="es-MX" sz="1800" u="none" strike="noStrike">
                          <a:effectLst/>
                          <a:latin typeface="Calibri" panose="020F0502020204030204" pitchFamily="34" charset="0"/>
                        </a:rPr>
                        <a:t>Miembros Aliados</a:t>
                      </a:r>
                      <a:endParaRPr lang="es-MX" sz="1800" b="0" i="0" u="none" strike="noStrike">
                        <a:effectLst/>
                        <a:latin typeface="Calibri" panose="020F0502020204030204" pitchFamily="34" charset="0"/>
                      </a:endParaRPr>
                    </a:p>
                  </a:txBody>
                  <a:tcPr marL="9525" marR="9525" marT="9525" marB="0" anchor="b"/>
                </a:tc>
                <a:tc>
                  <a:txBody>
                    <a:bodyPr/>
                    <a:lstStyle/>
                    <a:p>
                      <a:pPr algn="ctr" fontAlgn="b"/>
                      <a:r>
                        <a:rPr lang="es-MX" sz="1800" u="none" strike="noStrike">
                          <a:effectLst/>
                          <a:latin typeface="Calibri" panose="020F0502020204030204" pitchFamily="34" charset="0"/>
                        </a:rPr>
                        <a:t>1,620.00</a:t>
                      </a:r>
                      <a:endParaRPr lang="es-MX" sz="1800" b="0" i="0" u="none" strike="noStrike">
                        <a:effectLst/>
                        <a:latin typeface="Calibri" panose="020F0502020204030204" pitchFamily="34" charset="0"/>
                      </a:endParaRPr>
                    </a:p>
                  </a:txBody>
                  <a:tcPr marL="9525" marR="9525" marT="9525" marB="0" anchor="b"/>
                </a:tc>
                <a:tc>
                  <a:txBody>
                    <a:bodyPr/>
                    <a:lstStyle/>
                    <a:p>
                      <a:pPr algn="ctr" fontAlgn="b"/>
                      <a:r>
                        <a:rPr lang="es-MX" sz="1800" u="none" strike="noStrike" dirty="0">
                          <a:effectLst/>
                          <a:latin typeface="Calibri" panose="020F0502020204030204" pitchFamily="34" charset="0"/>
                        </a:rPr>
                        <a:t>2,025.00</a:t>
                      </a:r>
                      <a:endParaRPr lang="es-MX" sz="1800" b="0" i="0" u="none" strike="noStrike" dirty="0">
                        <a:effectLst/>
                        <a:latin typeface="Calibri" panose="020F0502020204030204" pitchFamily="34" charset="0"/>
                      </a:endParaRPr>
                    </a:p>
                  </a:txBody>
                  <a:tcPr marL="9525" marR="9525" marT="9525" marB="0" anchor="b"/>
                </a:tc>
              </a:tr>
              <a:tr h="276354">
                <a:tc>
                  <a:txBody>
                    <a:bodyPr/>
                    <a:lstStyle/>
                    <a:p>
                      <a:pPr algn="l" fontAlgn="b"/>
                      <a:r>
                        <a:rPr lang="es-MX" sz="1800" u="none" strike="noStrike">
                          <a:effectLst/>
                          <a:latin typeface="Calibri" panose="020F0502020204030204" pitchFamily="34" charset="0"/>
                        </a:rPr>
                        <a:t>Miembros Aliados</a:t>
                      </a:r>
                      <a:endParaRPr lang="es-MX" sz="1800" b="0" i="0" u="none" strike="noStrike">
                        <a:effectLst/>
                        <a:latin typeface="Calibri" panose="020F0502020204030204" pitchFamily="34" charset="0"/>
                      </a:endParaRPr>
                    </a:p>
                  </a:txBody>
                  <a:tcPr marL="9525" marR="9525" marT="9525" marB="0" anchor="b"/>
                </a:tc>
                <a:tc>
                  <a:txBody>
                    <a:bodyPr/>
                    <a:lstStyle/>
                    <a:p>
                      <a:pPr algn="ctr" fontAlgn="b"/>
                      <a:r>
                        <a:rPr lang="es-MX" sz="1800" u="none" strike="noStrike">
                          <a:effectLst/>
                          <a:latin typeface="Calibri" panose="020F0502020204030204" pitchFamily="34" charset="0"/>
                        </a:rPr>
                        <a:t>1,980.00</a:t>
                      </a:r>
                      <a:endParaRPr lang="es-MX" sz="1800" b="0" i="0" u="none" strike="noStrike">
                        <a:effectLst/>
                        <a:latin typeface="Calibri" panose="020F0502020204030204" pitchFamily="34" charset="0"/>
                      </a:endParaRPr>
                    </a:p>
                  </a:txBody>
                  <a:tcPr marL="9525" marR="9525" marT="9525" marB="0" anchor="b"/>
                </a:tc>
                <a:tc>
                  <a:txBody>
                    <a:bodyPr/>
                    <a:lstStyle/>
                    <a:p>
                      <a:pPr algn="ctr" fontAlgn="b"/>
                      <a:r>
                        <a:rPr lang="es-MX" sz="1800" u="none" strike="noStrike" dirty="0">
                          <a:effectLst/>
                          <a:latin typeface="Calibri" panose="020F0502020204030204" pitchFamily="34" charset="0"/>
                        </a:rPr>
                        <a:t>2,475.00</a:t>
                      </a:r>
                      <a:endParaRPr lang="es-MX" sz="1800" b="0" i="0" u="none" strike="noStrike" dirty="0">
                        <a:effectLst/>
                        <a:latin typeface="Calibri" panose="020F0502020204030204" pitchFamily="34" charset="0"/>
                      </a:endParaRPr>
                    </a:p>
                  </a:txBody>
                  <a:tcPr marL="9525" marR="9525" marT="9525" marB="0" anchor="b"/>
                </a:tc>
              </a:tr>
              <a:tr h="276354">
                <a:tc>
                  <a:txBody>
                    <a:bodyPr/>
                    <a:lstStyle/>
                    <a:p>
                      <a:pPr algn="l" fontAlgn="b"/>
                      <a:r>
                        <a:rPr lang="es-MX" sz="1800" u="none" strike="noStrike">
                          <a:effectLst/>
                          <a:latin typeface="Calibri" panose="020F0502020204030204" pitchFamily="34" charset="0"/>
                        </a:rPr>
                        <a:t>Cozumel Aliados</a:t>
                      </a:r>
                      <a:endParaRPr lang="es-MX" sz="1800" b="0" i="0" u="none" strike="noStrike">
                        <a:effectLst/>
                        <a:latin typeface="Calibri" panose="020F0502020204030204" pitchFamily="34" charset="0"/>
                      </a:endParaRPr>
                    </a:p>
                  </a:txBody>
                  <a:tcPr marL="9525" marR="9525" marT="9525" marB="0" anchor="b"/>
                </a:tc>
                <a:tc>
                  <a:txBody>
                    <a:bodyPr/>
                    <a:lstStyle/>
                    <a:p>
                      <a:pPr algn="ctr" fontAlgn="b"/>
                      <a:r>
                        <a:rPr lang="es-MX" sz="1800" u="none" strike="noStrike">
                          <a:effectLst/>
                          <a:latin typeface="Calibri" panose="020F0502020204030204" pitchFamily="34" charset="0"/>
                        </a:rPr>
                        <a:t>2,200.00</a:t>
                      </a:r>
                      <a:endParaRPr lang="es-MX" sz="1800" b="0" i="0" u="none" strike="noStrike">
                        <a:effectLst/>
                        <a:latin typeface="Calibri" panose="020F0502020204030204" pitchFamily="34" charset="0"/>
                      </a:endParaRPr>
                    </a:p>
                  </a:txBody>
                  <a:tcPr marL="9525" marR="9525" marT="9525" marB="0" anchor="b"/>
                </a:tc>
                <a:tc>
                  <a:txBody>
                    <a:bodyPr/>
                    <a:lstStyle/>
                    <a:p>
                      <a:pPr algn="ctr" fontAlgn="b"/>
                      <a:r>
                        <a:rPr lang="es-MX" sz="1800" u="none" strike="noStrike" dirty="0">
                          <a:effectLst/>
                          <a:latin typeface="Calibri" panose="020F0502020204030204" pitchFamily="34" charset="0"/>
                        </a:rPr>
                        <a:t>2,750.00</a:t>
                      </a:r>
                      <a:endParaRPr lang="es-MX" sz="1800" b="0" i="0" u="none" strike="noStrike" dirty="0">
                        <a:effectLst/>
                        <a:latin typeface="Calibri" panose="020F0502020204030204" pitchFamily="34" charset="0"/>
                      </a:endParaRPr>
                    </a:p>
                  </a:txBody>
                  <a:tcPr marL="9525" marR="9525" marT="9525" marB="0" anchor="b"/>
                </a:tc>
              </a:tr>
              <a:tr h="276354">
                <a:tc>
                  <a:txBody>
                    <a:bodyPr/>
                    <a:lstStyle/>
                    <a:p>
                      <a:pPr algn="l" fontAlgn="b"/>
                      <a:r>
                        <a:rPr lang="es-MX" sz="1800" u="none" strike="noStrike">
                          <a:effectLst/>
                          <a:latin typeface="Calibri" panose="020F0502020204030204" pitchFamily="34" charset="0"/>
                        </a:rPr>
                        <a:t>Segmento A</a:t>
                      </a:r>
                      <a:endParaRPr lang="es-MX" sz="1800" b="0" i="0" u="none" strike="noStrike">
                        <a:effectLst/>
                        <a:latin typeface="Calibri" panose="020F0502020204030204" pitchFamily="34" charset="0"/>
                      </a:endParaRPr>
                    </a:p>
                  </a:txBody>
                  <a:tcPr marL="9525" marR="9525" marT="9525" marB="0" anchor="b"/>
                </a:tc>
                <a:tc>
                  <a:txBody>
                    <a:bodyPr/>
                    <a:lstStyle/>
                    <a:p>
                      <a:pPr algn="ctr" fontAlgn="b"/>
                      <a:r>
                        <a:rPr lang="es-MX" sz="1800" u="none" strike="noStrike">
                          <a:effectLst/>
                          <a:latin typeface="Calibri" panose="020F0502020204030204" pitchFamily="34" charset="0"/>
                        </a:rPr>
                        <a:t>2,065.00</a:t>
                      </a:r>
                      <a:endParaRPr lang="es-MX" sz="1800" b="0" i="0" u="none" strike="noStrike">
                        <a:effectLst/>
                        <a:latin typeface="Calibri" panose="020F0502020204030204" pitchFamily="34" charset="0"/>
                      </a:endParaRPr>
                    </a:p>
                  </a:txBody>
                  <a:tcPr marL="9525" marR="9525" marT="9525" marB="0" anchor="b"/>
                </a:tc>
                <a:tc>
                  <a:txBody>
                    <a:bodyPr/>
                    <a:lstStyle/>
                    <a:p>
                      <a:pPr algn="ctr" fontAlgn="b"/>
                      <a:r>
                        <a:rPr lang="es-MX" sz="1800" u="none" strike="noStrike" dirty="0" smtClean="0">
                          <a:effectLst/>
                          <a:latin typeface="Calibri" panose="020F0502020204030204" pitchFamily="34" charset="0"/>
                        </a:rPr>
                        <a:t>2,581.00</a:t>
                      </a:r>
                      <a:endParaRPr lang="es-MX" sz="1800" b="0" i="0" u="none" strike="noStrike" dirty="0">
                        <a:effectLst/>
                        <a:latin typeface="Calibri" panose="020F0502020204030204" pitchFamily="34" charset="0"/>
                      </a:endParaRPr>
                    </a:p>
                  </a:txBody>
                  <a:tcPr marL="9525" marR="9525" marT="9525" marB="0" anchor="b"/>
                </a:tc>
              </a:tr>
              <a:tr h="276354">
                <a:tc>
                  <a:txBody>
                    <a:bodyPr/>
                    <a:lstStyle/>
                    <a:p>
                      <a:pPr algn="l" fontAlgn="b"/>
                      <a:r>
                        <a:rPr lang="es-MX" sz="1800" u="none" strike="noStrike">
                          <a:effectLst/>
                          <a:latin typeface="Calibri" panose="020F0502020204030204" pitchFamily="34" charset="0"/>
                        </a:rPr>
                        <a:t>Segmento AA</a:t>
                      </a:r>
                      <a:endParaRPr lang="es-MX" sz="1800" b="0" i="0" u="none" strike="noStrike">
                        <a:effectLst/>
                        <a:latin typeface="Calibri" panose="020F0502020204030204" pitchFamily="34" charset="0"/>
                      </a:endParaRPr>
                    </a:p>
                  </a:txBody>
                  <a:tcPr marL="9525" marR="9525" marT="9525" marB="0" anchor="b"/>
                </a:tc>
                <a:tc>
                  <a:txBody>
                    <a:bodyPr/>
                    <a:lstStyle/>
                    <a:p>
                      <a:pPr algn="ctr" fontAlgn="b"/>
                      <a:r>
                        <a:rPr lang="es-MX" sz="1800" u="none" strike="noStrike">
                          <a:effectLst/>
                          <a:latin typeface="Calibri" panose="020F0502020204030204" pitchFamily="34" charset="0"/>
                        </a:rPr>
                        <a:t>2,950.00</a:t>
                      </a:r>
                      <a:endParaRPr lang="es-MX" sz="1800" b="0" i="0" u="none" strike="noStrike">
                        <a:effectLst/>
                        <a:latin typeface="Calibri" panose="020F0502020204030204" pitchFamily="34" charset="0"/>
                      </a:endParaRPr>
                    </a:p>
                  </a:txBody>
                  <a:tcPr marL="9525" marR="9525" marT="9525" marB="0" anchor="b"/>
                </a:tc>
                <a:tc>
                  <a:txBody>
                    <a:bodyPr/>
                    <a:lstStyle/>
                    <a:p>
                      <a:pPr algn="ctr" fontAlgn="b"/>
                      <a:r>
                        <a:rPr lang="es-MX" sz="1800" u="none" strike="noStrike" dirty="0" smtClean="0">
                          <a:effectLst/>
                          <a:latin typeface="Calibri" panose="020F0502020204030204" pitchFamily="34" charset="0"/>
                        </a:rPr>
                        <a:t>3,688.00</a:t>
                      </a:r>
                      <a:endParaRPr lang="es-MX" sz="1800" b="0" i="0" u="none" strike="noStrike" dirty="0">
                        <a:effectLst/>
                        <a:latin typeface="Calibri" panose="020F0502020204030204" pitchFamily="34" charset="0"/>
                      </a:endParaRPr>
                    </a:p>
                  </a:txBody>
                  <a:tcPr marL="9525" marR="9525" marT="9525" marB="0" anchor="b"/>
                </a:tc>
              </a:tr>
              <a:tr h="276354">
                <a:tc>
                  <a:txBody>
                    <a:bodyPr/>
                    <a:lstStyle/>
                    <a:p>
                      <a:pPr algn="l" fontAlgn="b"/>
                      <a:r>
                        <a:rPr lang="es-MX" sz="1800" u="none" strike="noStrike">
                          <a:effectLst/>
                          <a:latin typeface="Calibri" panose="020F0502020204030204" pitchFamily="34" charset="0"/>
                        </a:rPr>
                        <a:t>Segmento AAA</a:t>
                      </a:r>
                      <a:endParaRPr lang="es-MX" sz="1800" b="0" i="0" u="none" strike="noStrike">
                        <a:effectLst/>
                        <a:latin typeface="Calibri" panose="020F0502020204030204" pitchFamily="34" charset="0"/>
                      </a:endParaRPr>
                    </a:p>
                  </a:txBody>
                  <a:tcPr marL="9525" marR="9525" marT="9525" marB="0" anchor="b"/>
                </a:tc>
                <a:tc>
                  <a:txBody>
                    <a:bodyPr/>
                    <a:lstStyle/>
                    <a:p>
                      <a:pPr algn="ctr" fontAlgn="b"/>
                      <a:r>
                        <a:rPr lang="es-MX" sz="1800" u="none" strike="noStrike" dirty="0">
                          <a:effectLst/>
                          <a:latin typeface="Calibri" panose="020F0502020204030204" pitchFamily="34" charset="0"/>
                        </a:rPr>
                        <a:t>3,909.00</a:t>
                      </a:r>
                      <a:endParaRPr lang="es-MX" sz="1800" b="0" i="0" u="none" strike="noStrike" dirty="0">
                        <a:effectLst/>
                        <a:latin typeface="Calibri" panose="020F0502020204030204" pitchFamily="34" charset="0"/>
                      </a:endParaRPr>
                    </a:p>
                  </a:txBody>
                  <a:tcPr marL="9525" marR="9525" marT="9525" marB="0" anchor="b"/>
                </a:tc>
                <a:tc>
                  <a:txBody>
                    <a:bodyPr/>
                    <a:lstStyle/>
                    <a:p>
                      <a:pPr algn="ctr" fontAlgn="b"/>
                      <a:r>
                        <a:rPr lang="es-MX" sz="1800" u="none" strike="noStrike" dirty="0" smtClean="0">
                          <a:effectLst/>
                          <a:latin typeface="Calibri" panose="020F0502020204030204" pitchFamily="34" charset="0"/>
                        </a:rPr>
                        <a:t>4,886.00</a:t>
                      </a:r>
                      <a:endParaRPr lang="es-MX" sz="1800" b="0" i="0" u="none" strike="noStrike" dirty="0">
                        <a:effectLst/>
                        <a:latin typeface="Calibri" panose="020F0502020204030204" pitchFamily="34" charset="0"/>
                      </a:endParaRPr>
                    </a:p>
                  </a:txBody>
                  <a:tcPr marL="9525" marR="9525" marT="9525" marB="0" anchor="b"/>
                </a:tc>
              </a:tr>
              <a:tr h="276354">
                <a:tc>
                  <a:txBody>
                    <a:bodyPr/>
                    <a:lstStyle/>
                    <a:p>
                      <a:pPr algn="l" fontAlgn="b"/>
                      <a:r>
                        <a:rPr lang="es-MX" sz="1800" u="none" strike="noStrike" dirty="0">
                          <a:effectLst/>
                          <a:latin typeface="Calibri" panose="020F0502020204030204" pitchFamily="34" charset="0"/>
                        </a:rPr>
                        <a:t>Parques</a:t>
                      </a:r>
                      <a:endParaRPr lang="es-MX" sz="1800" b="0" i="0" u="none" strike="noStrike" dirty="0">
                        <a:effectLst/>
                        <a:latin typeface="Calibri" panose="020F0502020204030204" pitchFamily="34" charset="0"/>
                      </a:endParaRPr>
                    </a:p>
                  </a:txBody>
                  <a:tcPr marL="9525" marR="9525" marT="9525" marB="0" anchor="b"/>
                </a:tc>
                <a:tc>
                  <a:txBody>
                    <a:bodyPr/>
                    <a:lstStyle/>
                    <a:p>
                      <a:pPr algn="ctr" fontAlgn="b"/>
                      <a:r>
                        <a:rPr lang="es-MX" sz="1800" u="none" strike="noStrike" dirty="0">
                          <a:effectLst/>
                          <a:latin typeface="Calibri" panose="020F0502020204030204" pitchFamily="34" charset="0"/>
                        </a:rPr>
                        <a:t>5,000.00</a:t>
                      </a:r>
                      <a:endParaRPr lang="es-MX" sz="1800" b="0" i="0" u="none" strike="noStrike" dirty="0">
                        <a:effectLst/>
                        <a:latin typeface="Calibri" panose="020F0502020204030204" pitchFamily="34" charset="0"/>
                      </a:endParaRPr>
                    </a:p>
                  </a:txBody>
                  <a:tcPr marL="9525" marR="9525" marT="9525" marB="0" anchor="b"/>
                </a:tc>
                <a:tc>
                  <a:txBody>
                    <a:bodyPr/>
                    <a:lstStyle/>
                    <a:p>
                      <a:pPr algn="ctr" fontAlgn="b"/>
                      <a:r>
                        <a:rPr lang="es-MX" sz="1800" u="none" strike="noStrike" dirty="0">
                          <a:effectLst/>
                          <a:latin typeface="Calibri" panose="020F0502020204030204" pitchFamily="34" charset="0"/>
                        </a:rPr>
                        <a:t>6,250.00</a:t>
                      </a:r>
                      <a:endParaRPr lang="es-MX" sz="1800" b="0" i="0" u="none" strike="noStrike" dirty="0">
                        <a:effectLst/>
                        <a:latin typeface="Calibri" panose="020F0502020204030204" pitchFamily="34" charset="0"/>
                      </a:endParaRPr>
                    </a:p>
                  </a:txBody>
                  <a:tcPr marL="9525" marR="9525" marT="9525" marB="0" anchor="b"/>
                </a:tc>
              </a:tr>
            </a:tbl>
          </a:graphicData>
        </a:graphic>
      </p:graphicFrame>
      <p:sp>
        <p:nvSpPr>
          <p:cNvPr id="7" name="2 Título"/>
          <p:cNvSpPr txBox="1">
            <a:spLocks/>
          </p:cNvSpPr>
          <p:nvPr/>
        </p:nvSpPr>
        <p:spPr>
          <a:xfrm>
            <a:off x="1115616" y="476672"/>
            <a:ext cx="6768752" cy="14135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500" dirty="0" smtClean="0">
                <a:latin typeface="Calibri" panose="020F0502020204030204" pitchFamily="34" charset="0"/>
              </a:rPr>
              <a:t>Si aumentáramos un 25% a las cuotas mensuales quedarían de la siguiente manera:</a:t>
            </a:r>
            <a:endParaRPr lang="es-MX" sz="2500" dirty="0">
              <a:latin typeface="Calibri" panose="020F0502020204030204" pitchFamily="34" charset="0"/>
            </a:endParaRPr>
          </a:p>
        </p:txBody>
      </p:sp>
    </p:spTree>
    <p:extLst>
      <p:ext uri="{BB962C8B-B14F-4D97-AF65-F5344CB8AC3E}">
        <p14:creationId xmlns:p14="http://schemas.microsoft.com/office/powerpoint/2010/main" val="31626577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3988232704"/>
              </p:ext>
            </p:extLst>
          </p:nvPr>
        </p:nvGraphicFramePr>
        <p:xfrm>
          <a:off x="827584" y="692696"/>
          <a:ext cx="7632848" cy="6035040"/>
        </p:xfrm>
        <a:graphic>
          <a:graphicData uri="http://schemas.openxmlformats.org/drawingml/2006/table">
            <a:tbl>
              <a:tblPr firstRow="1" bandRow="1">
                <a:tableStyleId>{5C22544A-7EE6-4342-B048-85BDC9FD1C3A}</a:tableStyleId>
              </a:tblPr>
              <a:tblGrid>
                <a:gridCol w="7632848"/>
              </a:tblGrid>
              <a:tr h="370840">
                <a:tc>
                  <a:txBody>
                    <a:bodyPr/>
                    <a:lstStyle/>
                    <a:p>
                      <a:pPr marL="171450" indent="-171450" algn="just">
                        <a:spcAft>
                          <a:spcPts val="0"/>
                        </a:spcAft>
                        <a:buFontTx/>
                        <a:buBlip>
                          <a:blip r:embed="rId2"/>
                        </a:buBlip>
                      </a:pPr>
                      <a:r>
                        <a:rPr lang="es-MX" sz="1800" b="0" dirty="0" smtClean="0">
                          <a:solidFill>
                            <a:srgbClr val="262626"/>
                          </a:solidFill>
                          <a:effectLst/>
                          <a:latin typeface="Calibri" panose="020F0502020204030204" pitchFamily="34" charset="0"/>
                          <a:ea typeface="Times New Roman"/>
                          <a:cs typeface="Times New Roman"/>
                        </a:rPr>
                        <a:t>Reunión </a:t>
                      </a:r>
                      <a:r>
                        <a:rPr lang="es-MX" sz="1800" b="0" dirty="0">
                          <a:solidFill>
                            <a:srgbClr val="262626"/>
                          </a:solidFill>
                          <a:effectLst/>
                          <a:latin typeface="Calibri" panose="020F0502020204030204" pitchFamily="34" charset="0"/>
                          <a:ea typeface="Times New Roman"/>
                          <a:cs typeface="Times New Roman"/>
                        </a:rPr>
                        <a:t>con Oscar Durán de la SCT, Para el tema del transporte en Cozumel</a:t>
                      </a:r>
                      <a:r>
                        <a:rPr lang="es-MX" sz="1800" b="0" dirty="0" smtClean="0">
                          <a:solidFill>
                            <a:srgbClr val="262626"/>
                          </a:solidFill>
                          <a:effectLst/>
                          <a:latin typeface="Calibri" panose="020F0502020204030204" pitchFamily="34" charset="0"/>
                          <a:ea typeface="Times New Roman"/>
                          <a:cs typeface="Times New Roman"/>
                        </a:rPr>
                        <a:t>.</a:t>
                      </a:r>
                    </a:p>
                    <a:p>
                      <a:pPr marL="171450" indent="-171450" algn="just">
                        <a:spcAft>
                          <a:spcPts val="0"/>
                        </a:spcAft>
                        <a:buFontTx/>
                        <a:buBlip>
                          <a:blip r:embed="rId2"/>
                        </a:buBlip>
                      </a:pPr>
                      <a:endParaRPr lang="es-ES" sz="1800" dirty="0" smtClean="0">
                        <a:solidFill>
                          <a:srgbClr val="262626"/>
                        </a:solidFill>
                        <a:effectLst/>
                        <a:latin typeface="Calibri" panose="020F0502020204030204" pitchFamily="34" charset="0"/>
                        <a:ea typeface="Times New Roman"/>
                        <a:cs typeface="Times New Roman"/>
                      </a:endParaRPr>
                    </a:p>
                    <a:p>
                      <a:pPr marL="171450" indent="-171450" algn="just">
                        <a:spcAft>
                          <a:spcPts val="0"/>
                        </a:spcAft>
                        <a:buFontTx/>
                        <a:buBlip>
                          <a:blip r:embed="rId2"/>
                        </a:buBlip>
                      </a:pPr>
                      <a:endParaRPr lang="es-ES" sz="1800" dirty="0" smtClean="0">
                        <a:solidFill>
                          <a:srgbClr val="262626"/>
                        </a:solidFill>
                        <a:effectLst/>
                        <a:latin typeface="Calibri" panose="020F0502020204030204" pitchFamily="34" charset="0"/>
                        <a:ea typeface="Times New Roman"/>
                        <a:cs typeface="Times New Roman"/>
                      </a:endParaRPr>
                    </a:p>
                    <a:p>
                      <a:pPr marL="171450" indent="-171450" algn="just">
                        <a:spcAft>
                          <a:spcPts val="0"/>
                        </a:spcAft>
                        <a:buFontTx/>
                        <a:buBlip>
                          <a:blip r:embed="rId2"/>
                        </a:buBlip>
                      </a:pPr>
                      <a:endParaRPr lang="es-ES" sz="1800" dirty="0" smtClean="0">
                        <a:solidFill>
                          <a:srgbClr val="262626"/>
                        </a:solidFill>
                        <a:effectLst/>
                        <a:latin typeface="Calibri" panose="020F0502020204030204" pitchFamily="34" charset="0"/>
                        <a:ea typeface="Times New Roman"/>
                        <a:cs typeface="Times New Roman"/>
                      </a:endParaRPr>
                    </a:p>
                    <a:p>
                      <a:pPr marL="171450" indent="-171450" algn="just">
                        <a:spcAft>
                          <a:spcPts val="0"/>
                        </a:spcAft>
                        <a:buFontTx/>
                        <a:buBlip>
                          <a:blip r:embed="rId2"/>
                        </a:buBlip>
                      </a:pPr>
                      <a:endParaRPr lang="es-ES" sz="1800" dirty="0" smtClean="0">
                        <a:solidFill>
                          <a:srgbClr val="262626"/>
                        </a:solidFill>
                        <a:effectLst/>
                        <a:latin typeface="Calibri" panose="020F0502020204030204" pitchFamily="34" charset="0"/>
                        <a:ea typeface="Times New Roman"/>
                        <a:cs typeface="Times New Roman"/>
                      </a:endParaRPr>
                    </a:p>
                    <a:p>
                      <a:pPr marL="171450" indent="-171450" algn="just">
                        <a:spcAft>
                          <a:spcPts val="0"/>
                        </a:spcAft>
                        <a:buFontTx/>
                        <a:buBlip>
                          <a:blip r:embed="rId2"/>
                        </a:buBlip>
                      </a:pPr>
                      <a:endParaRPr lang="es-ES" sz="1800" dirty="0" smtClean="0">
                        <a:solidFill>
                          <a:srgbClr val="262626"/>
                        </a:solidFill>
                        <a:effectLst/>
                        <a:latin typeface="Calibri" panose="020F0502020204030204" pitchFamily="34" charset="0"/>
                        <a:ea typeface="Times New Roman"/>
                        <a:cs typeface="Times New Roman"/>
                      </a:endParaRPr>
                    </a:p>
                    <a:p>
                      <a:pPr marL="171450" indent="-171450" algn="just">
                        <a:spcAft>
                          <a:spcPts val="0"/>
                        </a:spcAft>
                        <a:buFontTx/>
                        <a:buBlip>
                          <a:blip r:embed="rId2"/>
                        </a:buBlip>
                      </a:pPr>
                      <a:endParaRPr lang="es-ES" sz="1800" dirty="0" smtClean="0">
                        <a:effectLst/>
                        <a:latin typeface="Calibri" panose="020F0502020204030204" pitchFamily="34" charset="0"/>
                        <a:ea typeface="Times New Roman"/>
                        <a:cs typeface="Times New Roman"/>
                      </a:endParaRPr>
                    </a:p>
                    <a:p>
                      <a:pPr marL="171450" indent="-171450" algn="just">
                        <a:spcAft>
                          <a:spcPts val="0"/>
                        </a:spcAft>
                        <a:buFontTx/>
                        <a:buBlip>
                          <a:blip r:embed="rId2"/>
                        </a:buBlip>
                      </a:pPr>
                      <a:endParaRPr lang="es-MX" sz="1800" dirty="0">
                        <a:effectLst/>
                        <a:latin typeface="Calibri" panose="020F0502020204030204" pitchFamily="34" charset="0"/>
                        <a:ea typeface="Times New Roman"/>
                        <a:cs typeface="Times New Roman"/>
                      </a:endParaRPr>
                    </a:p>
                  </a:txBody>
                  <a:tcPr marL="68580" marR="68580" marT="0" marB="0">
                    <a:noFill/>
                  </a:tcPr>
                </a:tc>
              </a:tr>
              <a:tr h="370840">
                <a:tc>
                  <a:txBody>
                    <a:bodyPr/>
                    <a:lstStyle/>
                    <a:p>
                      <a:pPr marL="171450" indent="-171450" algn="just">
                        <a:spcAft>
                          <a:spcPts val="0"/>
                        </a:spcAft>
                        <a:buFontTx/>
                        <a:buBlip>
                          <a:blip r:embed="rId2"/>
                        </a:buBlip>
                      </a:pPr>
                      <a:r>
                        <a:rPr lang="es-MX" sz="18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Asamblea General Ordinaria de Asociados AMAV, celebrada en el salón </a:t>
                      </a:r>
                      <a:r>
                        <a:rPr lang="es-MX" sz="1800" b="0" dirty="0" err="1">
                          <a:solidFill>
                            <a:srgbClr val="262626"/>
                          </a:solidFill>
                          <a:effectLst/>
                          <a:latin typeface="Calibri" panose="020F0502020204030204" pitchFamily="34" charset="0"/>
                          <a:ea typeface="Segoe UI" panose="020B0502040204020203" pitchFamily="34" charset="0"/>
                          <a:cs typeface="Segoe UI" panose="020B0502040204020203" pitchFamily="34" charset="0"/>
                        </a:rPr>
                        <a:t>Kuxtal</a:t>
                      </a:r>
                      <a:r>
                        <a:rPr lang="es-MX" sz="18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3 del  Hotel </a:t>
                      </a:r>
                      <a:r>
                        <a:rPr lang="es-MX" sz="1800" b="0" dirty="0" err="1">
                          <a:solidFill>
                            <a:srgbClr val="262626"/>
                          </a:solidFill>
                          <a:effectLst/>
                          <a:latin typeface="Calibri" panose="020F0502020204030204" pitchFamily="34" charset="0"/>
                          <a:ea typeface="Segoe UI" panose="020B0502040204020203" pitchFamily="34" charset="0"/>
                          <a:cs typeface="Segoe UI" panose="020B0502040204020203" pitchFamily="34" charset="0"/>
                        </a:rPr>
                        <a:t>Four</a:t>
                      </a:r>
                      <a:r>
                        <a:rPr lang="es-MX" sz="1800" b="0" dirty="0">
                          <a:solidFill>
                            <a:srgbClr val="262626"/>
                          </a:solidFill>
                          <a:effectLst/>
                          <a:latin typeface="Calibri" panose="020F0502020204030204" pitchFamily="34" charset="0"/>
                          <a:ea typeface="Segoe UI" panose="020B0502040204020203" pitchFamily="34" charset="0"/>
                          <a:cs typeface="Segoe UI" panose="020B0502040204020203" pitchFamily="34" charset="0"/>
                        </a:rPr>
                        <a:t> </a:t>
                      </a:r>
                      <a:r>
                        <a:rPr lang="es-MX" sz="1800" b="0" dirty="0" err="1">
                          <a:solidFill>
                            <a:srgbClr val="262626"/>
                          </a:solidFill>
                          <a:effectLst/>
                          <a:latin typeface="Calibri" panose="020F0502020204030204" pitchFamily="34" charset="0"/>
                          <a:ea typeface="Segoe UI" panose="020B0502040204020203" pitchFamily="34" charset="0"/>
                          <a:cs typeface="Segoe UI" panose="020B0502040204020203" pitchFamily="34" charset="0"/>
                        </a:rPr>
                        <a:t>Points</a:t>
                      </a:r>
                      <a:r>
                        <a:rPr lang="es-MX" sz="18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a:t>
                      </a:r>
                    </a:p>
                    <a:p>
                      <a:pPr marL="171450" indent="-171450" algn="just">
                        <a:spcAft>
                          <a:spcPts val="0"/>
                        </a:spcAft>
                        <a:buFontTx/>
                        <a:buBlip>
                          <a:blip r:embed="rId2"/>
                        </a:buBlip>
                      </a:pPr>
                      <a:endParaRPr lang="es-ES" sz="1800" b="0" dirty="0" smtClean="0">
                        <a:solidFill>
                          <a:srgbClr val="262626"/>
                        </a:solidFill>
                        <a:effectLst/>
                        <a:latin typeface="Calibri" panose="020F0502020204030204" pitchFamily="34" charset="0"/>
                        <a:ea typeface="Times New Roman"/>
                        <a:cs typeface="Times New Roman"/>
                      </a:endParaRPr>
                    </a:p>
                    <a:p>
                      <a:pPr marL="171450" indent="-171450" algn="just">
                        <a:spcAft>
                          <a:spcPts val="0"/>
                        </a:spcAft>
                        <a:buFontTx/>
                        <a:buBlip>
                          <a:blip r:embed="rId2"/>
                        </a:buBlip>
                      </a:pPr>
                      <a:endParaRPr lang="es-ES" sz="1800" b="0" dirty="0" smtClean="0">
                        <a:solidFill>
                          <a:srgbClr val="262626"/>
                        </a:solidFill>
                        <a:effectLst/>
                        <a:latin typeface="Calibri" panose="020F0502020204030204" pitchFamily="34" charset="0"/>
                        <a:ea typeface="Times New Roman"/>
                        <a:cs typeface="Times New Roman"/>
                      </a:endParaRPr>
                    </a:p>
                    <a:p>
                      <a:pPr marL="171450" indent="-171450" algn="just">
                        <a:spcAft>
                          <a:spcPts val="0"/>
                        </a:spcAft>
                        <a:buFontTx/>
                        <a:buBlip>
                          <a:blip r:embed="rId2"/>
                        </a:buBlip>
                      </a:pPr>
                      <a:endParaRPr lang="es-ES" sz="1800" b="0" dirty="0" smtClean="0">
                        <a:solidFill>
                          <a:srgbClr val="262626"/>
                        </a:solidFill>
                        <a:effectLst/>
                        <a:latin typeface="Calibri" panose="020F0502020204030204" pitchFamily="34" charset="0"/>
                        <a:ea typeface="Times New Roman"/>
                        <a:cs typeface="Times New Roman"/>
                      </a:endParaRPr>
                    </a:p>
                    <a:p>
                      <a:pPr marL="171450" indent="-171450" algn="just">
                        <a:spcAft>
                          <a:spcPts val="0"/>
                        </a:spcAft>
                        <a:buFontTx/>
                        <a:buBlip>
                          <a:blip r:embed="rId2"/>
                        </a:buBlip>
                      </a:pPr>
                      <a:endParaRPr lang="es-MX" sz="1800" b="0" dirty="0">
                        <a:effectLst/>
                        <a:latin typeface="Calibri" panose="020F0502020204030204" pitchFamily="34" charset="0"/>
                        <a:ea typeface="Times New Roman"/>
                        <a:cs typeface="Times New Roman"/>
                      </a:endParaRPr>
                    </a:p>
                  </a:txBody>
                  <a:tcPr marL="68580" marR="68580" marT="0" marB="0">
                    <a:noFill/>
                  </a:tcPr>
                </a:tc>
              </a:tr>
              <a:tr h="370840">
                <a:tc>
                  <a:txBody>
                    <a:bodyPr/>
                    <a:lstStyle/>
                    <a:p>
                      <a:pPr marL="0" indent="0" algn="just">
                        <a:spcAft>
                          <a:spcPts val="0"/>
                        </a:spcAft>
                        <a:buFontTx/>
                        <a:buNone/>
                      </a:pPr>
                      <a:r>
                        <a:rPr lang="es-MX" sz="1800" b="0" dirty="0">
                          <a:solidFill>
                            <a:srgbClr val="262626"/>
                          </a:solidFill>
                          <a:effectLst/>
                          <a:latin typeface="Calibri" panose="020F0502020204030204" pitchFamily="34" charset="0"/>
                          <a:ea typeface="Times New Roman"/>
                          <a:cs typeface="Times New Roman"/>
                        </a:rPr>
                        <a:t> </a:t>
                      </a:r>
                      <a:endParaRPr lang="es-MX" sz="1800" b="0" dirty="0" smtClean="0">
                        <a:solidFill>
                          <a:srgbClr val="262626"/>
                        </a:solidFill>
                        <a:effectLst/>
                        <a:latin typeface="Calibri" panose="020F0502020204030204" pitchFamily="34" charset="0"/>
                        <a:ea typeface="Times New Roman"/>
                        <a:cs typeface="Times New Roman"/>
                      </a:endParaRPr>
                    </a:p>
                    <a:p>
                      <a:pPr marL="0" indent="0" algn="just">
                        <a:spcAft>
                          <a:spcPts val="0"/>
                        </a:spcAft>
                        <a:buFontTx/>
                        <a:buNone/>
                      </a:pPr>
                      <a:endParaRPr lang="es-ES" sz="1800" b="0" dirty="0" smtClean="0">
                        <a:solidFill>
                          <a:srgbClr val="262626"/>
                        </a:solidFill>
                        <a:effectLst/>
                        <a:latin typeface="Calibri" panose="020F0502020204030204" pitchFamily="34" charset="0"/>
                        <a:ea typeface="Times New Roman"/>
                        <a:cs typeface="Times New Roman"/>
                      </a:endParaRPr>
                    </a:p>
                    <a:p>
                      <a:pPr marL="0" indent="0" algn="just">
                        <a:spcAft>
                          <a:spcPts val="0"/>
                        </a:spcAft>
                        <a:buFontTx/>
                        <a:buNone/>
                      </a:pPr>
                      <a:endParaRPr lang="es-MX" sz="1800" b="0" dirty="0">
                        <a:effectLst/>
                        <a:latin typeface="Calibri" panose="020F0502020204030204" pitchFamily="34" charset="0"/>
                        <a:ea typeface="Times New Roman"/>
                        <a:cs typeface="Times New Roman"/>
                      </a:endParaRPr>
                    </a:p>
                    <a:p>
                      <a:pPr marL="171450" indent="-171450" algn="just">
                        <a:spcAft>
                          <a:spcPts val="0"/>
                        </a:spcAft>
                        <a:buFontTx/>
                        <a:buBlip>
                          <a:blip r:embed="rId2"/>
                        </a:buBlip>
                      </a:pPr>
                      <a:r>
                        <a:rPr lang="es-MX" sz="1800" b="0" dirty="0">
                          <a:solidFill>
                            <a:srgbClr val="262626"/>
                          </a:solidFill>
                          <a:effectLst/>
                          <a:latin typeface="Calibri" panose="020F0502020204030204" pitchFamily="34" charset="0"/>
                          <a:ea typeface="Times New Roman"/>
                          <a:cs typeface="Times New Roman"/>
                        </a:rPr>
                        <a:t>Reunión con transportistas convocada por el Director de Autotransporte de la Policía Federal del Hotel </a:t>
                      </a:r>
                      <a:r>
                        <a:rPr lang="es-MX" sz="1800" b="0" dirty="0" err="1">
                          <a:solidFill>
                            <a:srgbClr val="262626"/>
                          </a:solidFill>
                          <a:effectLst/>
                          <a:latin typeface="Calibri" panose="020F0502020204030204" pitchFamily="34" charset="0"/>
                          <a:ea typeface="Times New Roman"/>
                          <a:cs typeface="Times New Roman"/>
                        </a:rPr>
                        <a:t>Comfort</a:t>
                      </a:r>
                      <a:r>
                        <a:rPr lang="es-MX" sz="1800" b="0" dirty="0">
                          <a:solidFill>
                            <a:srgbClr val="262626"/>
                          </a:solidFill>
                          <a:effectLst/>
                          <a:latin typeface="Calibri" panose="020F0502020204030204" pitchFamily="34" charset="0"/>
                          <a:ea typeface="Times New Roman"/>
                          <a:cs typeface="Times New Roman"/>
                        </a:rPr>
                        <a:t> </a:t>
                      </a:r>
                      <a:r>
                        <a:rPr lang="es-MX" sz="1800" b="0" dirty="0" err="1">
                          <a:solidFill>
                            <a:srgbClr val="262626"/>
                          </a:solidFill>
                          <a:effectLst/>
                          <a:latin typeface="Calibri" panose="020F0502020204030204" pitchFamily="34" charset="0"/>
                          <a:ea typeface="Times New Roman"/>
                          <a:cs typeface="Times New Roman"/>
                        </a:rPr>
                        <a:t>Inn</a:t>
                      </a:r>
                      <a:r>
                        <a:rPr lang="es-MX" sz="1800" b="0" dirty="0">
                          <a:solidFill>
                            <a:srgbClr val="262626"/>
                          </a:solidFill>
                          <a:effectLst/>
                          <a:latin typeface="Calibri" panose="020F0502020204030204" pitchFamily="34" charset="0"/>
                          <a:ea typeface="Times New Roman"/>
                          <a:cs typeface="Times New Roman"/>
                        </a:rPr>
                        <a:t>.</a:t>
                      </a:r>
                      <a:endParaRPr lang="es-MX" sz="1800" b="0" dirty="0">
                        <a:effectLst/>
                        <a:latin typeface="Calibri" panose="020F0502020204030204" pitchFamily="34" charset="0"/>
                        <a:ea typeface="Times New Roman"/>
                        <a:cs typeface="Times New Roman"/>
                      </a:endParaRPr>
                    </a:p>
                    <a:p>
                      <a:pPr marL="0" indent="0" algn="just">
                        <a:spcAft>
                          <a:spcPts val="0"/>
                        </a:spcAft>
                        <a:buFontTx/>
                        <a:buNone/>
                      </a:pPr>
                      <a:r>
                        <a:rPr lang="es-MX" sz="1800" b="0" dirty="0">
                          <a:solidFill>
                            <a:srgbClr val="262626"/>
                          </a:solidFill>
                          <a:effectLst/>
                          <a:latin typeface="Calibri" panose="020F0502020204030204" pitchFamily="34" charset="0"/>
                          <a:ea typeface="Times New Roman"/>
                          <a:cs typeface="Times New Roman"/>
                        </a:rPr>
                        <a:t> </a:t>
                      </a:r>
                      <a:endParaRPr lang="es-MX" sz="1800" b="0" dirty="0">
                        <a:effectLst/>
                        <a:latin typeface="Calibri" panose="020F0502020204030204" pitchFamily="34" charset="0"/>
                        <a:ea typeface="Times New Roman"/>
                        <a:cs typeface="Times New Roman"/>
                      </a:endParaRPr>
                    </a:p>
                    <a:p>
                      <a:pPr marL="171450" indent="-171450" algn="just">
                        <a:spcAft>
                          <a:spcPts val="0"/>
                        </a:spcAft>
                        <a:buFontTx/>
                        <a:buBlip>
                          <a:blip r:embed="rId2"/>
                        </a:buBlip>
                      </a:pPr>
                      <a:r>
                        <a:rPr lang="es-MX" sz="1800" b="0" dirty="0">
                          <a:solidFill>
                            <a:srgbClr val="262626"/>
                          </a:solidFill>
                          <a:effectLst/>
                          <a:latin typeface="Calibri" panose="020F0502020204030204" pitchFamily="34" charset="0"/>
                          <a:ea typeface="Times New Roman"/>
                          <a:cs typeface="Times New Roman"/>
                        </a:rPr>
                        <a:t>Reunión Agencias de Cozumel y el Ing. </a:t>
                      </a:r>
                      <a:r>
                        <a:rPr lang="es-MX" sz="1800" b="0" dirty="0" smtClean="0">
                          <a:solidFill>
                            <a:srgbClr val="262626"/>
                          </a:solidFill>
                          <a:effectLst/>
                          <a:latin typeface="Calibri" panose="020F0502020204030204" pitchFamily="34" charset="0"/>
                          <a:ea typeface="Times New Roman"/>
                          <a:cs typeface="Times New Roman"/>
                        </a:rPr>
                        <a:t>Víctor </a:t>
                      </a:r>
                      <a:r>
                        <a:rPr lang="es-MX" sz="1800" b="0" dirty="0">
                          <a:solidFill>
                            <a:srgbClr val="262626"/>
                          </a:solidFill>
                          <a:effectLst/>
                          <a:latin typeface="Calibri" panose="020F0502020204030204" pitchFamily="34" charset="0"/>
                          <a:ea typeface="Times New Roman"/>
                          <a:cs typeface="Times New Roman"/>
                        </a:rPr>
                        <a:t>Blake para el tema del Transporte en Cozumel</a:t>
                      </a:r>
                      <a:r>
                        <a:rPr lang="es-MX" sz="1800" b="0" dirty="0" smtClean="0">
                          <a:solidFill>
                            <a:srgbClr val="262626"/>
                          </a:solidFill>
                          <a:effectLst/>
                          <a:latin typeface="Calibri" panose="020F0502020204030204" pitchFamily="34" charset="0"/>
                          <a:ea typeface="Times New Roman"/>
                          <a:cs typeface="Times New Roman"/>
                        </a:rPr>
                        <a:t>.</a:t>
                      </a:r>
                      <a:endParaRPr lang="es-MX" sz="1800" b="0" dirty="0">
                        <a:effectLst/>
                        <a:latin typeface="Calibri" panose="020F0502020204030204" pitchFamily="34" charset="0"/>
                        <a:ea typeface="Times New Roman"/>
                        <a:cs typeface="Times New Roman"/>
                      </a:endParaRPr>
                    </a:p>
                  </a:txBody>
                  <a:tcPr marL="68580" marR="68580" marT="0" marB="0">
                    <a:noFill/>
                  </a:tcPr>
                </a:tc>
              </a:tr>
            </a:tbl>
          </a:graphicData>
        </a:graphic>
      </p:graphicFrame>
      <p:pic>
        <p:nvPicPr>
          <p:cNvPr id="4" name="3 Imagen" descr="C:\Users\AMAV\Downloads\WhatsApp Image 2017-01-28 at 10.13.13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3494886"/>
            <a:ext cx="3024336" cy="1878330"/>
          </a:xfrm>
          <a:prstGeom prst="rect">
            <a:avLst/>
          </a:prstGeom>
          <a:noFill/>
          <a:ln>
            <a:noFill/>
          </a:ln>
        </p:spPr>
      </p:pic>
      <p:pic>
        <p:nvPicPr>
          <p:cNvPr id="2" name="1 Imagen"/>
          <p:cNvPicPr>
            <a:picLocks noChangeAspect="1"/>
          </p:cNvPicPr>
          <p:nvPr/>
        </p:nvPicPr>
        <p:blipFill rotWithShape="1">
          <a:blip r:embed="rId4">
            <a:extLst>
              <a:ext uri="{28A0092B-C50C-407E-A947-70E740481C1C}">
                <a14:useLocalDpi xmlns:a14="http://schemas.microsoft.com/office/drawing/2010/main" val="0"/>
              </a:ext>
            </a:extLst>
          </a:blip>
          <a:srcRect t="7985" b="13603"/>
          <a:stretch/>
        </p:blipFill>
        <p:spPr>
          <a:xfrm>
            <a:off x="3059832" y="980728"/>
            <a:ext cx="3440803" cy="1800200"/>
          </a:xfrm>
          <a:prstGeom prst="rect">
            <a:avLst/>
          </a:prstGeom>
        </p:spPr>
      </p:pic>
    </p:spTree>
    <p:extLst>
      <p:ext uri="{BB962C8B-B14F-4D97-AF65-F5344CB8AC3E}">
        <p14:creationId xmlns:p14="http://schemas.microsoft.com/office/powerpoint/2010/main" val="24315170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2195736" y="727536"/>
            <a:ext cx="5040560" cy="923330"/>
          </a:xfrm>
          <a:prstGeom prst="rect">
            <a:avLst/>
          </a:prstGeom>
        </p:spPr>
        <p:txBody>
          <a:bodyPr wrap="square">
            <a:spAutoFit/>
          </a:bodyPr>
          <a:lstStyle/>
          <a:p>
            <a:pPr algn="ctr"/>
            <a:r>
              <a:rPr lang="es-MX" b="1" dirty="0">
                <a:solidFill>
                  <a:schemeClr val="tx2">
                    <a:lumMod val="75000"/>
                  </a:schemeClr>
                </a:solidFill>
                <a:latin typeface="Calibri" panose="020F0502020204030204" pitchFamily="34" charset="0"/>
              </a:rPr>
              <a:t>ASAMBLEA GENERAL ORDINARIA AMAV  </a:t>
            </a:r>
            <a:endParaRPr lang="es-MX" dirty="0">
              <a:solidFill>
                <a:schemeClr val="tx2">
                  <a:lumMod val="75000"/>
                </a:schemeClr>
              </a:solidFill>
              <a:latin typeface="Calibri" panose="020F0502020204030204" pitchFamily="34" charset="0"/>
            </a:endParaRPr>
          </a:p>
          <a:p>
            <a:pPr algn="ctr"/>
            <a:r>
              <a:rPr lang="es-MX" b="1" dirty="0" smtClean="0">
                <a:solidFill>
                  <a:schemeClr val="tx2">
                    <a:lumMod val="75000"/>
                  </a:schemeClr>
                </a:solidFill>
                <a:latin typeface="Calibri" panose="020F0502020204030204" pitchFamily="34" charset="0"/>
              </a:rPr>
              <a:t>26 </a:t>
            </a:r>
            <a:r>
              <a:rPr lang="es-MX" b="1" dirty="0">
                <a:solidFill>
                  <a:schemeClr val="tx2">
                    <a:lumMod val="75000"/>
                  </a:schemeClr>
                </a:solidFill>
                <a:latin typeface="Calibri" panose="020F0502020204030204" pitchFamily="34" charset="0"/>
              </a:rPr>
              <a:t>DE ENERO DE </a:t>
            </a:r>
            <a:r>
              <a:rPr lang="es-MX" b="1" dirty="0" smtClean="0">
                <a:solidFill>
                  <a:schemeClr val="tx2">
                    <a:lumMod val="75000"/>
                  </a:schemeClr>
                </a:solidFill>
                <a:latin typeface="Calibri" panose="020F0502020204030204" pitchFamily="34" charset="0"/>
              </a:rPr>
              <a:t>2018.</a:t>
            </a:r>
            <a:endParaRPr lang="es-MX" dirty="0">
              <a:latin typeface="Calibri" panose="020F0502020204030204" pitchFamily="34" charset="0"/>
            </a:endParaRPr>
          </a:p>
          <a:p>
            <a:pPr algn="ctr"/>
            <a:r>
              <a:rPr lang="es-MX" b="1" dirty="0">
                <a:latin typeface="Calibri" panose="020F0502020204030204" pitchFamily="34" charset="0"/>
              </a:rPr>
              <a:t>  </a:t>
            </a:r>
            <a:endParaRPr lang="es-MX" dirty="0">
              <a:latin typeface="Calibri" panose="020F0502020204030204" pitchFamily="34" charset="0"/>
            </a:endParaRPr>
          </a:p>
        </p:txBody>
      </p:sp>
      <p:sp>
        <p:nvSpPr>
          <p:cNvPr id="11" name="10 Rectángulo"/>
          <p:cNvSpPr/>
          <p:nvPr/>
        </p:nvSpPr>
        <p:spPr>
          <a:xfrm>
            <a:off x="1115616" y="2420888"/>
            <a:ext cx="7848872" cy="1077218"/>
          </a:xfrm>
          <a:prstGeom prst="rect">
            <a:avLst/>
          </a:prstGeom>
        </p:spPr>
        <p:txBody>
          <a:bodyPr wrap="square">
            <a:spAutoFit/>
          </a:bodyPr>
          <a:lstStyle/>
          <a:p>
            <a:r>
              <a:rPr lang="es-MX" sz="1600" b="1" dirty="0" smtClean="0">
                <a:latin typeface="Calibri" panose="020F0502020204030204" pitchFamily="34" charset="0"/>
              </a:rPr>
              <a:t>INGRESOS POR APORTACIONES CON EL 25% DE INCREMENTO: 	$192,288.00</a:t>
            </a:r>
          </a:p>
          <a:p>
            <a:r>
              <a:rPr lang="es-MX" sz="1600" b="1" dirty="0" smtClean="0">
                <a:latin typeface="Calibri" panose="020F0502020204030204" pitchFamily="34" charset="0"/>
              </a:rPr>
              <a:t>OTROS INGRESOS MENSUALES:				$  14,539.68</a:t>
            </a:r>
            <a:endParaRPr lang="es-MX" sz="1600" b="1" dirty="0">
              <a:latin typeface="Calibri" panose="020F0502020204030204" pitchFamily="34" charset="0"/>
            </a:endParaRPr>
          </a:p>
          <a:p>
            <a:endParaRPr lang="es-MX" sz="1600" b="1" dirty="0" smtClean="0">
              <a:latin typeface="Calibri" panose="020F0502020204030204" pitchFamily="34" charset="0"/>
            </a:endParaRPr>
          </a:p>
          <a:p>
            <a:r>
              <a:rPr lang="es-MX" sz="1600" b="1" dirty="0" smtClean="0">
                <a:latin typeface="Calibri" panose="020F0502020204030204" pitchFamily="34" charset="0"/>
              </a:rPr>
              <a:t>CUOTAS MENSUALES + OTROS INGRESOS:			</a:t>
            </a:r>
            <a:r>
              <a:rPr lang="es-MX" sz="1600" b="1" dirty="0" smtClean="0">
                <a:solidFill>
                  <a:srgbClr val="0000FF"/>
                </a:solidFill>
                <a:latin typeface="Calibri" panose="020F0502020204030204" pitchFamily="34" charset="0"/>
              </a:rPr>
              <a:t>$206,827.68</a:t>
            </a:r>
            <a:endParaRPr lang="es-MX" sz="1600" dirty="0">
              <a:solidFill>
                <a:srgbClr val="0000FF"/>
              </a:solidFill>
              <a:latin typeface="Calibri" panose="020F0502020204030204" pitchFamily="34" charset="0"/>
            </a:endParaRPr>
          </a:p>
        </p:txBody>
      </p:sp>
      <p:sp>
        <p:nvSpPr>
          <p:cNvPr id="8" name="7 Rectángulo"/>
          <p:cNvSpPr/>
          <p:nvPr/>
        </p:nvSpPr>
        <p:spPr>
          <a:xfrm>
            <a:off x="1115616" y="4188966"/>
            <a:ext cx="7848872" cy="338554"/>
          </a:xfrm>
          <a:prstGeom prst="rect">
            <a:avLst/>
          </a:prstGeom>
        </p:spPr>
        <p:txBody>
          <a:bodyPr wrap="square">
            <a:spAutoFit/>
          </a:bodyPr>
          <a:lstStyle/>
          <a:p>
            <a:r>
              <a:rPr lang="es-MX" sz="1600" b="1" dirty="0" smtClean="0">
                <a:latin typeface="Calibri" panose="020F0502020204030204" pitchFamily="34" charset="0"/>
              </a:rPr>
              <a:t>EGRESOS - GASTOS ADMINISTRATIVOS 2018: 		</a:t>
            </a:r>
            <a:r>
              <a:rPr lang="es-MX" sz="1600" b="1" dirty="0" smtClean="0">
                <a:solidFill>
                  <a:srgbClr val="0000FF"/>
                </a:solidFill>
                <a:latin typeface="Calibri" panose="020F0502020204030204" pitchFamily="34" charset="0"/>
              </a:rPr>
              <a:t>$186,578.61</a:t>
            </a:r>
          </a:p>
        </p:txBody>
      </p:sp>
      <p:sp>
        <p:nvSpPr>
          <p:cNvPr id="15" name="14 Rectángulo"/>
          <p:cNvSpPr/>
          <p:nvPr/>
        </p:nvSpPr>
        <p:spPr>
          <a:xfrm>
            <a:off x="2843808" y="5178482"/>
            <a:ext cx="5868652" cy="400110"/>
          </a:xfrm>
          <a:prstGeom prst="rect">
            <a:avLst/>
          </a:prstGeom>
        </p:spPr>
        <p:txBody>
          <a:bodyPr wrap="square">
            <a:spAutoFit/>
          </a:bodyPr>
          <a:lstStyle/>
          <a:p>
            <a:r>
              <a:rPr lang="es-MX" sz="2000" b="1" dirty="0" smtClean="0">
                <a:solidFill>
                  <a:srgbClr val="0000FF"/>
                </a:solidFill>
                <a:latin typeface="Calibri" panose="020F0502020204030204" pitchFamily="34" charset="0"/>
              </a:rPr>
              <a:t>INGRESOS – EGRESOS</a:t>
            </a:r>
            <a:r>
              <a:rPr lang="es-MX" sz="2000" b="1" dirty="0" smtClean="0">
                <a:latin typeface="Calibri" panose="020F0502020204030204" pitchFamily="34" charset="0"/>
              </a:rPr>
              <a:t>		$</a:t>
            </a:r>
            <a:r>
              <a:rPr lang="es-MX" sz="2000" b="1" u="sng" dirty="0" smtClean="0">
                <a:latin typeface="Calibri" panose="020F0502020204030204" pitchFamily="34" charset="0"/>
              </a:rPr>
              <a:t>20,249.07</a:t>
            </a:r>
            <a:endParaRPr lang="es-MX" sz="2000" b="1" u="sng" dirty="0">
              <a:latin typeface="Calibri" panose="020F0502020204030204" pitchFamily="34" charset="0"/>
            </a:endParaRPr>
          </a:p>
        </p:txBody>
      </p:sp>
      <p:sp>
        <p:nvSpPr>
          <p:cNvPr id="9" name="8 Rectángulo"/>
          <p:cNvSpPr/>
          <p:nvPr/>
        </p:nvSpPr>
        <p:spPr>
          <a:xfrm>
            <a:off x="3569412" y="1636781"/>
            <a:ext cx="2154716" cy="369332"/>
          </a:xfrm>
          <a:prstGeom prst="rect">
            <a:avLst/>
          </a:prstGeom>
        </p:spPr>
        <p:txBody>
          <a:bodyPr wrap="square">
            <a:spAutoFit/>
          </a:bodyPr>
          <a:lstStyle/>
          <a:p>
            <a:pPr algn="ctr"/>
            <a:r>
              <a:rPr lang="es-MX" b="1" dirty="0" smtClean="0">
                <a:latin typeface="Calibri" panose="020F0502020204030204" pitchFamily="34" charset="0"/>
              </a:rPr>
              <a:t>RESUMEN MENSUAL</a:t>
            </a:r>
            <a:endParaRPr lang="es-MX" b="1" dirty="0" smtClean="0">
              <a:solidFill>
                <a:srgbClr val="0000FF"/>
              </a:solidFill>
              <a:latin typeface="Calibri" panose="020F0502020204030204" pitchFamily="34" charset="0"/>
            </a:endParaRPr>
          </a:p>
        </p:txBody>
      </p:sp>
    </p:spTree>
    <p:extLst>
      <p:ext uri="{BB962C8B-B14F-4D97-AF65-F5344CB8AC3E}">
        <p14:creationId xmlns:p14="http://schemas.microsoft.com/office/powerpoint/2010/main" val="351229879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979712" y="2651628"/>
            <a:ext cx="6120680" cy="1569660"/>
          </a:xfrm>
          <a:prstGeom prst="rect">
            <a:avLst/>
          </a:prstGeom>
          <a:noFill/>
        </p:spPr>
        <p:txBody>
          <a:bodyPr wrap="square" rtlCol="0">
            <a:spAutoFit/>
          </a:bodyPr>
          <a:lstStyle/>
          <a:p>
            <a:pPr algn="ctr"/>
            <a:r>
              <a:rPr lang="es-ES" sz="9600" dirty="0" smtClean="0">
                <a:latin typeface="Calibri" panose="020F0502020204030204" pitchFamily="34" charset="0"/>
              </a:rPr>
              <a:t>GRACIAS</a:t>
            </a:r>
            <a:endParaRPr lang="es-MX" sz="9600" dirty="0">
              <a:latin typeface="Calibri" panose="020F0502020204030204" pitchFamily="34" charset="0"/>
            </a:endParaRPr>
          </a:p>
        </p:txBody>
      </p:sp>
    </p:spTree>
    <p:extLst>
      <p:ext uri="{BB962C8B-B14F-4D97-AF65-F5344CB8AC3E}">
        <p14:creationId xmlns:p14="http://schemas.microsoft.com/office/powerpoint/2010/main" val="41515462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583668" y="908720"/>
            <a:ext cx="6840760" cy="1938992"/>
          </a:xfrm>
          <a:prstGeom prst="rect">
            <a:avLst/>
          </a:prstGeom>
          <a:noFill/>
        </p:spPr>
        <p:txBody>
          <a:bodyPr wrap="square" rtlCol="0">
            <a:spAutoFit/>
          </a:bodyPr>
          <a:lstStyle/>
          <a:p>
            <a:pPr algn="ctr"/>
            <a:r>
              <a:rPr lang="es-MX" sz="6000" dirty="0" smtClean="0">
                <a:solidFill>
                  <a:schemeClr val="bg1"/>
                </a:solidFill>
              </a:rPr>
              <a:t>APOYO A LA POLICÍA FEDERAL</a:t>
            </a:r>
            <a:endParaRPr lang="es-MX" sz="6000" dirty="0">
              <a:solidFill>
                <a:schemeClr val="bg1"/>
              </a:solidFill>
            </a:endParaRPr>
          </a:p>
        </p:txBody>
      </p:sp>
      <p:pic>
        <p:nvPicPr>
          <p:cNvPr id="5" name="4 Imagen"/>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915816" y="3426431"/>
            <a:ext cx="4464496" cy="2493457"/>
          </a:xfrm>
          <a:prstGeom prst="rect">
            <a:avLst/>
          </a:prstGeom>
        </p:spPr>
      </p:pic>
    </p:spTree>
    <p:extLst>
      <p:ext uri="{BB962C8B-B14F-4D97-AF65-F5344CB8AC3E}">
        <p14:creationId xmlns:p14="http://schemas.microsoft.com/office/powerpoint/2010/main" val="211243577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11690" y="764704"/>
            <a:ext cx="7920880" cy="2862322"/>
          </a:xfrm>
          <a:prstGeom prst="rect">
            <a:avLst/>
          </a:prstGeom>
          <a:noFill/>
        </p:spPr>
        <p:txBody>
          <a:bodyPr wrap="square" rtlCol="0">
            <a:spAutoFit/>
          </a:bodyPr>
          <a:lstStyle/>
          <a:p>
            <a:pPr algn="just"/>
            <a:r>
              <a:rPr lang="es-MX" sz="2000" dirty="0" smtClean="0">
                <a:latin typeface="Calibri" panose="020F0502020204030204" pitchFamily="34" charset="0"/>
              </a:rPr>
              <a:t>Se apoyó a la Policía Federal  para el servicio de mantenimiento de cuatro motos del personal de la Gendarmería.</a:t>
            </a:r>
          </a:p>
          <a:p>
            <a:pPr algn="just"/>
            <a:endParaRPr lang="es-MX" sz="2000" dirty="0">
              <a:latin typeface="Calibri" panose="020F0502020204030204" pitchFamily="34" charset="0"/>
            </a:endParaRPr>
          </a:p>
          <a:p>
            <a:pPr algn="just"/>
            <a:r>
              <a:rPr lang="es-MX" sz="2000" dirty="0" smtClean="0">
                <a:latin typeface="Calibri" panose="020F0502020204030204" pitchFamily="34" charset="0"/>
              </a:rPr>
              <a:t>Los trabajos que se  realizaron fueron de pintura en la parte de frente y trasera de la moto además del servicio y chequeo en general de funcionamiento.</a:t>
            </a:r>
          </a:p>
          <a:p>
            <a:pPr algn="just"/>
            <a:endParaRPr lang="es-MX" sz="2000" dirty="0" smtClean="0">
              <a:latin typeface="Calibri" panose="020F0502020204030204" pitchFamily="34" charset="0"/>
            </a:endParaRPr>
          </a:p>
          <a:p>
            <a:pPr algn="just"/>
            <a:r>
              <a:rPr lang="es-MX" sz="2000" dirty="0">
                <a:latin typeface="Calibri" panose="020F0502020204030204" pitchFamily="34" charset="0"/>
              </a:rPr>
              <a:t>Este apoyo fue posible gracias a la ayuda </a:t>
            </a:r>
            <a:r>
              <a:rPr lang="es-MX" sz="2000" dirty="0" smtClean="0">
                <a:latin typeface="Calibri" panose="020F0502020204030204" pitchFamily="34" charset="0"/>
              </a:rPr>
              <a:t>económica que se solicitó a algunos de nuestros socios AMAV:</a:t>
            </a:r>
            <a:endParaRPr lang="es-MX" sz="2000" dirty="0">
              <a:latin typeface="Calibri" panose="020F0502020204030204" pitchFamily="34" charset="0"/>
            </a:endParaRPr>
          </a:p>
        </p:txBody>
      </p:sp>
      <p:sp>
        <p:nvSpPr>
          <p:cNvPr id="4" name="3 CuadroTexto"/>
          <p:cNvSpPr txBox="1"/>
          <p:nvPr/>
        </p:nvSpPr>
        <p:spPr>
          <a:xfrm>
            <a:off x="1907704" y="3640956"/>
            <a:ext cx="2520280" cy="2554545"/>
          </a:xfrm>
          <a:prstGeom prst="rect">
            <a:avLst/>
          </a:prstGeom>
          <a:noFill/>
        </p:spPr>
        <p:txBody>
          <a:bodyPr wrap="square" rtlCol="0">
            <a:spAutoFit/>
          </a:bodyPr>
          <a:lstStyle/>
          <a:p>
            <a:pPr marL="342900" indent="-342900">
              <a:buFont typeface="Arial" panose="020B0604020202020204" pitchFamily="34" charset="0"/>
              <a:buChar char="•"/>
            </a:pPr>
            <a:r>
              <a:rPr lang="es-MX" sz="2000" dirty="0" err="1" smtClean="0">
                <a:latin typeface="Calibri" panose="020F0502020204030204" pitchFamily="34" charset="0"/>
              </a:rPr>
              <a:t>Aventur</a:t>
            </a:r>
            <a:endParaRPr lang="es-MX" sz="2000" dirty="0" smtClean="0">
              <a:latin typeface="Calibri" panose="020F0502020204030204" pitchFamily="34" charset="0"/>
            </a:endParaRPr>
          </a:p>
          <a:p>
            <a:pPr marL="342900" indent="-342900">
              <a:buFont typeface="Arial" panose="020B0604020202020204" pitchFamily="34" charset="0"/>
              <a:buChar char="•"/>
            </a:pPr>
            <a:endParaRPr lang="es-MX" sz="2000" dirty="0">
              <a:latin typeface="Calibri" panose="020F0502020204030204" pitchFamily="34" charset="0"/>
            </a:endParaRPr>
          </a:p>
          <a:p>
            <a:pPr marL="342900" indent="-342900">
              <a:buFont typeface="Arial" panose="020B0604020202020204" pitchFamily="34" charset="0"/>
              <a:buChar char="•"/>
            </a:pPr>
            <a:r>
              <a:rPr lang="es-MX" sz="2000" dirty="0" err="1" smtClean="0">
                <a:latin typeface="Calibri" panose="020F0502020204030204" pitchFamily="34" charset="0"/>
              </a:rPr>
              <a:t>Mayaland</a:t>
            </a:r>
            <a:endParaRPr lang="es-MX" sz="2000" dirty="0" smtClean="0">
              <a:latin typeface="Calibri" panose="020F0502020204030204" pitchFamily="34" charset="0"/>
            </a:endParaRPr>
          </a:p>
          <a:p>
            <a:pPr marL="342900" indent="-342900">
              <a:buFont typeface="Arial" panose="020B0604020202020204" pitchFamily="34" charset="0"/>
              <a:buChar char="•"/>
            </a:pPr>
            <a:endParaRPr lang="es-MX" sz="2000" dirty="0">
              <a:latin typeface="Calibri" panose="020F0502020204030204" pitchFamily="34" charset="0"/>
            </a:endParaRPr>
          </a:p>
          <a:p>
            <a:pPr marL="342900" indent="-342900">
              <a:buFont typeface="Arial" panose="020B0604020202020204" pitchFamily="34" charset="0"/>
              <a:buChar char="•"/>
            </a:pPr>
            <a:r>
              <a:rPr lang="es-MX" sz="2000" dirty="0" smtClean="0">
                <a:latin typeface="Calibri" panose="020F0502020204030204" pitchFamily="34" charset="0"/>
              </a:rPr>
              <a:t>TUI </a:t>
            </a:r>
            <a:r>
              <a:rPr lang="es-MX" sz="2000" dirty="0" err="1" smtClean="0">
                <a:latin typeface="Calibri" panose="020F0502020204030204" pitchFamily="34" charset="0"/>
              </a:rPr>
              <a:t>Destination</a:t>
            </a:r>
            <a:endParaRPr lang="es-MX" sz="2000" dirty="0" smtClean="0">
              <a:latin typeface="Calibri" panose="020F0502020204030204" pitchFamily="34" charset="0"/>
            </a:endParaRPr>
          </a:p>
          <a:p>
            <a:pPr marL="342900" indent="-342900">
              <a:buFont typeface="Arial" panose="020B0604020202020204" pitchFamily="34" charset="0"/>
              <a:buChar char="•"/>
            </a:pPr>
            <a:endParaRPr lang="es-MX" sz="2000" dirty="0">
              <a:latin typeface="Calibri" panose="020F0502020204030204" pitchFamily="34" charset="0"/>
            </a:endParaRPr>
          </a:p>
          <a:p>
            <a:pPr marL="342900" indent="-342900">
              <a:buFont typeface="Arial" panose="020B0604020202020204" pitchFamily="34" charset="0"/>
              <a:buChar char="•"/>
            </a:pPr>
            <a:r>
              <a:rPr lang="es-MX" sz="2000" dirty="0" err="1" smtClean="0">
                <a:latin typeface="Calibri" panose="020F0502020204030204" pitchFamily="34" charset="0"/>
              </a:rPr>
              <a:t>Amstar</a:t>
            </a:r>
            <a:endParaRPr lang="es-MX" sz="2000" dirty="0" smtClean="0">
              <a:latin typeface="Calibri" panose="020F0502020204030204" pitchFamily="34" charset="0"/>
            </a:endParaRPr>
          </a:p>
          <a:p>
            <a:pPr marL="342900" indent="-342900">
              <a:buFont typeface="Arial" panose="020B0604020202020204" pitchFamily="34" charset="0"/>
              <a:buChar char="•"/>
            </a:pPr>
            <a:endParaRPr lang="es-MX" sz="2000" dirty="0">
              <a:latin typeface="Calibri" panose="020F0502020204030204" pitchFamily="34" charset="0"/>
            </a:endParaRPr>
          </a:p>
        </p:txBody>
      </p:sp>
      <p:sp>
        <p:nvSpPr>
          <p:cNvPr id="5" name="4 CuadroTexto"/>
          <p:cNvSpPr txBox="1"/>
          <p:nvPr/>
        </p:nvSpPr>
        <p:spPr>
          <a:xfrm>
            <a:off x="4772130" y="3640956"/>
            <a:ext cx="2376264" cy="2246769"/>
          </a:xfrm>
          <a:prstGeom prst="rect">
            <a:avLst/>
          </a:prstGeom>
          <a:noFill/>
        </p:spPr>
        <p:txBody>
          <a:bodyPr wrap="square" rtlCol="0">
            <a:spAutoFit/>
          </a:bodyPr>
          <a:lstStyle/>
          <a:p>
            <a:pPr marL="342900" indent="-342900">
              <a:buFont typeface="Arial" panose="020B0604020202020204" pitchFamily="34" charset="0"/>
              <a:buChar char="•"/>
            </a:pPr>
            <a:r>
              <a:rPr lang="es-MX" sz="2000" dirty="0" err="1" smtClean="0">
                <a:latin typeface="Calibri" panose="020F0502020204030204" pitchFamily="34" charset="0"/>
              </a:rPr>
              <a:t>Nexus</a:t>
            </a:r>
            <a:r>
              <a:rPr lang="es-MX" sz="2000" dirty="0" smtClean="0">
                <a:latin typeface="Calibri" panose="020F0502020204030204" pitchFamily="34" charset="0"/>
              </a:rPr>
              <a:t> Tours</a:t>
            </a:r>
          </a:p>
          <a:p>
            <a:pPr marL="342900" indent="-342900">
              <a:buFont typeface="Arial" panose="020B0604020202020204" pitchFamily="34" charset="0"/>
              <a:buChar char="•"/>
            </a:pPr>
            <a:endParaRPr lang="es-MX" sz="2000" dirty="0" smtClean="0">
              <a:latin typeface="Calibri" panose="020F0502020204030204" pitchFamily="34" charset="0"/>
            </a:endParaRPr>
          </a:p>
          <a:p>
            <a:pPr marL="342900" indent="-342900">
              <a:buFont typeface="Arial" panose="020B0604020202020204" pitchFamily="34" charset="0"/>
              <a:buChar char="•"/>
            </a:pPr>
            <a:r>
              <a:rPr lang="es-MX" sz="2000" dirty="0" smtClean="0">
                <a:latin typeface="Calibri" panose="020F0502020204030204" pitchFamily="34" charset="0"/>
              </a:rPr>
              <a:t>Grupo Epic</a:t>
            </a:r>
          </a:p>
          <a:p>
            <a:pPr marL="342900" indent="-342900">
              <a:buFont typeface="Arial" panose="020B0604020202020204" pitchFamily="34" charset="0"/>
              <a:buChar char="•"/>
            </a:pPr>
            <a:endParaRPr lang="es-MX" sz="2000" dirty="0" smtClean="0">
              <a:latin typeface="Calibri" panose="020F0502020204030204" pitchFamily="34" charset="0"/>
            </a:endParaRPr>
          </a:p>
          <a:p>
            <a:pPr marL="342900" indent="-342900">
              <a:buFont typeface="Arial" panose="020B0604020202020204" pitchFamily="34" charset="0"/>
              <a:buChar char="•"/>
            </a:pPr>
            <a:r>
              <a:rPr lang="es-MX" sz="2000" dirty="0" smtClean="0">
                <a:latin typeface="Calibri" panose="020F0502020204030204" pitchFamily="34" charset="0"/>
              </a:rPr>
              <a:t>Olympus </a:t>
            </a:r>
            <a:r>
              <a:rPr lang="es-MX" sz="2000" dirty="0">
                <a:latin typeface="Calibri" panose="020F0502020204030204" pitchFamily="34" charset="0"/>
              </a:rPr>
              <a:t>Tours </a:t>
            </a:r>
            <a:r>
              <a:rPr lang="es-MX" sz="2000" dirty="0" smtClean="0">
                <a:latin typeface="Calibri" panose="020F0502020204030204" pitchFamily="34" charset="0"/>
              </a:rPr>
              <a:t> </a:t>
            </a:r>
          </a:p>
          <a:p>
            <a:pPr marL="342900" indent="-342900">
              <a:buFont typeface="Arial" panose="020B0604020202020204" pitchFamily="34" charset="0"/>
              <a:buChar char="•"/>
            </a:pPr>
            <a:endParaRPr lang="es-MX" sz="2000" dirty="0">
              <a:latin typeface="Calibri" panose="020F0502020204030204" pitchFamily="34" charset="0"/>
            </a:endParaRPr>
          </a:p>
          <a:p>
            <a:pPr marL="342900" indent="-342900">
              <a:buFont typeface="Arial" panose="020B0604020202020204" pitchFamily="34" charset="0"/>
              <a:buChar char="•"/>
            </a:pPr>
            <a:r>
              <a:rPr lang="es-MX" sz="2000" dirty="0" smtClean="0">
                <a:latin typeface="Calibri" panose="020F0502020204030204" pitchFamily="34" charset="0"/>
              </a:rPr>
              <a:t>Thomas </a:t>
            </a:r>
            <a:r>
              <a:rPr lang="es-MX" sz="2000" dirty="0">
                <a:latin typeface="Calibri" panose="020F0502020204030204" pitchFamily="34" charset="0"/>
              </a:rPr>
              <a:t>More. </a:t>
            </a:r>
          </a:p>
        </p:txBody>
      </p:sp>
      <p:sp>
        <p:nvSpPr>
          <p:cNvPr id="6" name="5 Rectángulo"/>
          <p:cNvSpPr/>
          <p:nvPr/>
        </p:nvSpPr>
        <p:spPr>
          <a:xfrm>
            <a:off x="1115616" y="6066874"/>
            <a:ext cx="7616954" cy="523220"/>
          </a:xfrm>
          <a:prstGeom prst="rect">
            <a:avLst/>
          </a:prstGeom>
        </p:spPr>
        <p:txBody>
          <a:bodyPr wrap="square">
            <a:spAutoFit/>
          </a:bodyPr>
          <a:lstStyle/>
          <a:p>
            <a:pPr algn="just"/>
            <a:r>
              <a:rPr lang="es-MX" dirty="0"/>
              <a:t>La cantidad </a:t>
            </a:r>
            <a:r>
              <a:rPr lang="es-MX" dirty="0" smtClean="0"/>
              <a:t>total que </a:t>
            </a:r>
            <a:r>
              <a:rPr lang="es-MX" dirty="0"/>
              <a:t>se recaudo fue de </a:t>
            </a:r>
            <a:r>
              <a:rPr lang="es-MX" sz="2800" dirty="0"/>
              <a:t>$32,480.00 pesos.</a:t>
            </a:r>
          </a:p>
        </p:txBody>
      </p:sp>
    </p:spTree>
    <p:extLst>
      <p:ext uri="{BB962C8B-B14F-4D97-AF65-F5344CB8AC3E}">
        <p14:creationId xmlns:p14="http://schemas.microsoft.com/office/powerpoint/2010/main" val="305976972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99592" y="1268760"/>
            <a:ext cx="7920880" cy="2862322"/>
          </a:xfrm>
          <a:prstGeom prst="rect">
            <a:avLst/>
          </a:prstGeom>
          <a:noFill/>
        </p:spPr>
        <p:txBody>
          <a:bodyPr wrap="square" rtlCol="0">
            <a:spAutoFit/>
          </a:bodyPr>
          <a:lstStyle/>
          <a:p>
            <a:pPr algn="just"/>
            <a:r>
              <a:rPr lang="es-MX" sz="2000" dirty="0" smtClean="0">
                <a:latin typeface="Calibri" panose="020F0502020204030204" pitchFamily="34" charset="0"/>
              </a:rPr>
              <a:t>El </a:t>
            </a:r>
            <a:r>
              <a:rPr lang="es-MX" sz="2000" dirty="0">
                <a:latin typeface="Calibri" panose="020F0502020204030204" pitchFamily="34" charset="0"/>
              </a:rPr>
              <a:t>costo por reparación de cada moto fue de $8,120 pesos IVA incluido</a:t>
            </a:r>
            <a:r>
              <a:rPr lang="es-MX" sz="2000" dirty="0" smtClean="0">
                <a:latin typeface="Calibri" panose="020F0502020204030204" pitchFamily="34" charset="0"/>
              </a:rPr>
              <a:t>.</a:t>
            </a:r>
          </a:p>
          <a:p>
            <a:pPr algn="just"/>
            <a:endParaRPr lang="es-MX" sz="2000" dirty="0" smtClean="0">
              <a:latin typeface="Calibri" panose="020F0502020204030204" pitchFamily="34" charset="0"/>
            </a:endParaRPr>
          </a:p>
          <a:p>
            <a:pPr algn="just"/>
            <a:r>
              <a:rPr lang="es-MX" sz="2000" dirty="0" smtClean="0">
                <a:latin typeface="Calibri" panose="020F0502020204030204" pitchFamily="34" charset="0"/>
              </a:rPr>
              <a:t>Los trabajos empezaron el 20 de Diciembre de 2017 y finalizo el 10 de Enero de 2018.</a:t>
            </a:r>
          </a:p>
          <a:p>
            <a:pPr algn="just"/>
            <a:endParaRPr lang="es-MX" sz="2000" dirty="0">
              <a:latin typeface="Calibri" panose="020F0502020204030204" pitchFamily="34" charset="0"/>
            </a:endParaRPr>
          </a:p>
          <a:p>
            <a:pPr algn="just"/>
            <a:r>
              <a:rPr lang="es-MX" sz="2000" dirty="0" smtClean="0">
                <a:latin typeface="Calibri" panose="020F0502020204030204" pitchFamily="34" charset="0"/>
              </a:rPr>
              <a:t>El servicio de mantenimiento se realizó en el taller de Motos Pierrot ubicado en </a:t>
            </a:r>
            <a:r>
              <a:rPr lang="es-MX" sz="2000" dirty="0">
                <a:latin typeface="Calibri" panose="020F0502020204030204" pitchFamily="34" charset="0"/>
              </a:rPr>
              <a:t>la </a:t>
            </a:r>
            <a:r>
              <a:rPr lang="es-MX" sz="2000" dirty="0" err="1">
                <a:latin typeface="Calibri" panose="020F0502020204030204" pitchFamily="34" charset="0"/>
              </a:rPr>
              <a:t>Xpuhil</a:t>
            </a:r>
            <a:r>
              <a:rPr lang="es-MX" sz="2000" dirty="0">
                <a:latin typeface="Calibri" panose="020F0502020204030204" pitchFamily="34" charset="0"/>
              </a:rPr>
              <a:t>, SM 26, Benito Juárez, 77509 Cancún, </a:t>
            </a:r>
            <a:r>
              <a:rPr lang="es-MX" sz="2000" dirty="0" err="1" smtClean="0">
                <a:latin typeface="Calibri" panose="020F0502020204030204" pitchFamily="34" charset="0"/>
              </a:rPr>
              <a:t>Q.Roo</a:t>
            </a:r>
            <a:r>
              <a:rPr lang="es-MX" sz="2000" dirty="0" smtClean="0">
                <a:latin typeface="Calibri" panose="020F0502020204030204" pitchFamily="34" charset="0"/>
              </a:rPr>
              <a:t>.</a:t>
            </a:r>
          </a:p>
          <a:p>
            <a:pPr algn="just"/>
            <a:endParaRPr lang="es-MX" sz="2000" dirty="0">
              <a:latin typeface="Calibri" panose="020F0502020204030204" pitchFamily="34" charset="0"/>
            </a:endParaRPr>
          </a:p>
          <a:p>
            <a:pPr algn="just"/>
            <a:endParaRPr lang="es-MX" sz="2000" dirty="0">
              <a:latin typeface="Calibri" panose="020F0502020204030204" pitchFamily="34" charset="0"/>
            </a:endParaRPr>
          </a:p>
        </p:txBody>
      </p:sp>
    </p:spTree>
    <p:extLst>
      <p:ext uri="{BB962C8B-B14F-4D97-AF65-F5344CB8AC3E}">
        <p14:creationId xmlns:p14="http://schemas.microsoft.com/office/powerpoint/2010/main" val="124910233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403648" y="1356170"/>
            <a:ext cx="7272808" cy="452431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rPr>
              <a:t>FOTOS</a:t>
            </a:r>
          </a:p>
          <a:p>
            <a:pPr algn="ctr"/>
            <a:endParaRPr lang="es-E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endParaRPr>
          </a:p>
          <a:p>
            <a:pPr algn="ctr"/>
            <a:r>
              <a:rPr lang="es-E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rPr>
              <a:t>Antes y Después</a:t>
            </a:r>
            <a:endParaRPr lang="es-MX"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endParaRPr>
          </a:p>
        </p:txBody>
      </p:sp>
    </p:spTree>
    <p:extLst>
      <p:ext uri="{BB962C8B-B14F-4D97-AF65-F5344CB8AC3E}">
        <p14:creationId xmlns:p14="http://schemas.microsoft.com/office/powerpoint/2010/main" val="30113437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211737" y="138698"/>
            <a:ext cx="6624736" cy="369332"/>
          </a:xfrm>
          <a:prstGeom prst="rect">
            <a:avLst/>
          </a:prstGeom>
          <a:noFill/>
        </p:spPr>
        <p:txBody>
          <a:bodyPr wrap="square" rtlCol="0">
            <a:spAutoFit/>
          </a:bodyPr>
          <a:lstStyle/>
          <a:p>
            <a:pPr algn="ctr"/>
            <a:r>
              <a:rPr lang="es-MX" dirty="0" smtClean="0"/>
              <a:t>#1</a:t>
            </a:r>
            <a:endParaRPr lang="es-MX" dirty="0"/>
          </a:p>
        </p:txBody>
      </p:sp>
      <p:pic>
        <p:nvPicPr>
          <p:cNvPr id="1026" name="Picture 2" descr="C:\Users\AMAV\Downloads\motos\una\WhatsApp Image 2017-12-22 at 17.34.19.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719" y="1067424"/>
            <a:ext cx="3083619" cy="54743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MAV\Downloads\motos\cuatro\WhatsApp Image 2018-01-05 at 10.35.2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769" y="1067424"/>
            <a:ext cx="3147581" cy="5587938"/>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1364137" y="471750"/>
            <a:ext cx="2487783" cy="369332"/>
          </a:xfrm>
          <a:prstGeom prst="rect">
            <a:avLst/>
          </a:prstGeom>
          <a:noFill/>
        </p:spPr>
        <p:txBody>
          <a:bodyPr wrap="square" rtlCol="0">
            <a:spAutoFit/>
          </a:bodyPr>
          <a:lstStyle/>
          <a:p>
            <a:pPr algn="ctr"/>
            <a:r>
              <a:rPr lang="es-MX" dirty="0" smtClean="0"/>
              <a:t>ANTES</a:t>
            </a:r>
            <a:endParaRPr lang="es-MX" dirty="0"/>
          </a:p>
        </p:txBody>
      </p:sp>
      <p:sp>
        <p:nvSpPr>
          <p:cNvPr id="7" name="6 CuadroTexto"/>
          <p:cNvSpPr txBox="1"/>
          <p:nvPr/>
        </p:nvSpPr>
        <p:spPr>
          <a:xfrm>
            <a:off x="5321625" y="508030"/>
            <a:ext cx="2487783" cy="369332"/>
          </a:xfrm>
          <a:prstGeom prst="rect">
            <a:avLst/>
          </a:prstGeom>
          <a:noFill/>
        </p:spPr>
        <p:txBody>
          <a:bodyPr wrap="square" rtlCol="0">
            <a:spAutoFit/>
          </a:bodyPr>
          <a:lstStyle/>
          <a:p>
            <a:pPr algn="ctr"/>
            <a:r>
              <a:rPr lang="es-MX" dirty="0" smtClean="0"/>
              <a:t>DESPUES</a:t>
            </a:r>
            <a:endParaRPr lang="es-MX" dirty="0"/>
          </a:p>
        </p:txBody>
      </p:sp>
    </p:spTree>
    <p:extLst>
      <p:ext uri="{BB962C8B-B14F-4D97-AF65-F5344CB8AC3E}">
        <p14:creationId xmlns:p14="http://schemas.microsoft.com/office/powerpoint/2010/main" val="420531429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187624" y="188640"/>
            <a:ext cx="6624736" cy="369332"/>
          </a:xfrm>
          <a:prstGeom prst="rect">
            <a:avLst/>
          </a:prstGeom>
          <a:noFill/>
        </p:spPr>
        <p:txBody>
          <a:bodyPr wrap="square" rtlCol="0">
            <a:spAutoFit/>
          </a:bodyPr>
          <a:lstStyle/>
          <a:p>
            <a:pPr algn="ctr"/>
            <a:r>
              <a:rPr lang="es-MX" dirty="0" smtClean="0"/>
              <a:t>#2 ANTES</a:t>
            </a:r>
            <a:endParaRPr lang="es-MX" dirty="0"/>
          </a:p>
        </p:txBody>
      </p:sp>
      <p:pic>
        <p:nvPicPr>
          <p:cNvPr id="11" name="Picture 8" descr="C:\Users\AMAV\Downloads\motos\dos\WhatsApp Image 2017-12-29 at 11.58.23.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7" y="1765955"/>
            <a:ext cx="4788023" cy="359101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758277"/>
            <a:ext cx="3240360" cy="6006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005012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187624" y="188640"/>
            <a:ext cx="6624736" cy="369332"/>
          </a:xfrm>
          <a:prstGeom prst="rect">
            <a:avLst/>
          </a:prstGeom>
          <a:noFill/>
        </p:spPr>
        <p:txBody>
          <a:bodyPr wrap="square" rtlCol="0">
            <a:spAutoFit/>
          </a:bodyPr>
          <a:lstStyle/>
          <a:p>
            <a:pPr algn="ctr"/>
            <a:r>
              <a:rPr lang="es-MX" dirty="0" smtClean="0"/>
              <a:t>#2 DESPUES</a:t>
            </a:r>
            <a:endParaRPr lang="es-MX" dirty="0"/>
          </a:p>
        </p:txBody>
      </p:sp>
      <p:pic>
        <p:nvPicPr>
          <p:cNvPr id="6" name="Picture 7" descr="C:\Users\AMAV\Downloads\motos\dos\WhatsApp Image 2017-12-29 at 12.54.273333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742072"/>
            <a:ext cx="3796043" cy="56387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MAV\Downloads\motos\dos\WhatsApp Image 2017-12-29 at 12.54.3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685138"/>
            <a:ext cx="3240360" cy="575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39975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187624" y="282282"/>
            <a:ext cx="6624736" cy="369332"/>
          </a:xfrm>
          <a:prstGeom prst="rect">
            <a:avLst/>
          </a:prstGeom>
          <a:noFill/>
        </p:spPr>
        <p:txBody>
          <a:bodyPr wrap="square" rtlCol="0">
            <a:spAutoFit/>
          </a:bodyPr>
          <a:lstStyle/>
          <a:p>
            <a:pPr algn="ctr"/>
            <a:r>
              <a:rPr lang="es-MX" dirty="0" smtClean="0"/>
              <a:t>#3 ANTES</a:t>
            </a:r>
            <a:endParaRPr lang="es-MX" dirty="0"/>
          </a:p>
        </p:txBody>
      </p:sp>
      <p:pic>
        <p:nvPicPr>
          <p:cNvPr id="3074" name="Picture 2" descr="C:\Users\AMAV\Downloads\motos\tres\WhatsApp Image 2018-01-03 at 13.18.0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879045"/>
            <a:ext cx="3301186" cy="586063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MAV\Downloads\motos\tres\WhatsApp Image 2018-01-03 at 13.18.05.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826" y="862407"/>
            <a:ext cx="3310557" cy="5877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88283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331640" y="3490720"/>
            <a:ext cx="7128792"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MX"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rPr>
              <a:t>FEBRERO 2017</a:t>
            </a:r>
            <a:endParaRPr lang="es-MX"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Bright" panose="02040602050505020304" pitchFamily="18" charset="0"/>
            </a:endParaRPr>
          </a:p>
        </p:txBody>
      </p:sp>
    </p:spTree>
    <p:extLst>
      <p:ext uri="{BB962C8B-B14F-4D97-AF65-F5344CB8AC3E}">
        <p14:creationId xmlns:p14="http://schemas.microsoft.com/office/powerpoint/2010/main" val="21373405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187624" y="282282"/>
            <a:ext cx="6624736" cy="369332"/>
          </a:xfrm>
          <a:prstGeom prst="rect">
            <a:avLst/>
          </a:prstGeom>
          <a:noFill/>
        </p:spPr>
        <p:txBody>
          <a:bodyPr wrap="square" rtlCol="0">
            <a:spAutoFit/>
          </a:bodyPr>
          <a:lstStyle/>
          <a:p>
            <a:pPr algn="ctr"/>
            <a:r>
              <a:rPr lang="es-MX" dirty="0" smtClean="0"/>
              <a:t>#3 DESPUES</a:t>
            </a:r>
            <a:endParaRPr lang="es-MX" dirty="0"/>
          </a:p>
        </p:txBody>
      </p:sp>
      <p:pic>
        <p:nvPicPr>
          <p:cNvPr id="4098" name="Picture 2" descr="C:\Users\AMAV\Downloads\motos\tres\WhatsApp Image 2018-01-04 at 17.23.03.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980729"/>
            <a:ext cx="3214912" cy="570747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MAV\Downloads\motos\tres\WhatsApp Image 2018-01-04 at 15.54.2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412" y="980728"/>
            <a:ext cx="3214912" cy="570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69459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187624" y="345972"/>
            <a:ext cx="6624736" cy="369332"/>
          </a:xfrm>
          <a:prstGeom prst="rect">
            <a:avLst/>
          </a:prstGeom>
          <a:noFill/>
        </p:spPr>
        <p:txBody>
          <a:bodyPr wrap="square" rtlCol="0">
            <a:spAutoFit/>
          </a:bodyPr>
          <a:lstStyle/>
          <a:p>
            <a:pPr algn="ctr"/>
            <a:r>
              <a:rPr lang="es-MX" dirty="0" smtClean="0"/>
              <a:t>#4 ANTES</a:t>
            </a:r>
            <a:endParaRPr lang="es-MX" dirty="0"/>
          </a:p>
        </p:txBody>
      </p:sp>
      <p:pic>
        <p:nvPicPr>
          <p:cNvPr id="5122" name="Picture 2" descr="C:\Users\AMAV\Downloads\motos\cuatro\WhatsApp Image 2018-01-05 at 10.35.06.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3596" y="1033227"/>
            <a:ext cx="3939902" cy="525320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MAV\Downloads\motos\cuatro\WhatsApp Image 2018-01-05 at 10.35.35.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6289" y="1009224"/>
            <a:ext cx="2914063" cy="517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95281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187624" y="323364"/>
            <a:ext cx="6624736" cy="369332"/>
          </a:xfrm>
          <a:prstGeom prst="rect">
            <a:avLst/>
          </a:prstGeom>
          <a:noFill/>
        </p:spPr>
        <p:txBody>
          <a:bodyPr wrap="square" rtlCol="0">
            <a:spAutoFit/>
          </a:bodyPr>
          <a:lstStyle/>
          <a:p>
            <a:pPr algn="ctr"/>
            <a:r>
              <a:rPr lang="es-MX" dirty="0" smtClean="0"/>
              <a:t>#4 DESPUES</a:t>
            </a:r>
            <a:endParaRPr lang="es-MX"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274" y="877362"/>
            <a:ext cx="3996396" cy="5728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877362"/>
            <a:ext cx="3659471" cy="5728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614191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722018307"/>
              </p:ext>
            </p:extLst>
          </p:nvPr>
        </p:nvGraphicFramePr>
        <p:xfrm>
          <a:off x="755576" y="717436"/>
          <a:ext cx="7992888" cy="5613400"/>
        </p:xfrm>
        <a:graphic>
          <a:graphicData uri="http://schemas.openxmlformats.org/drawingml/2006/table">
            <a:tbl>
              <a:tblPr firstRow="1" bandRow="1">
                <a:tableStyleId>{5C22544A-7EE6-4342-B048-85BDC9FD1C3A}</a:tableStyleId>
              </a:tblPr>
              <a:tblGrid>
                <a:gridCol w="7992888"/>
              </a:tblGrid>
              <a:tr h="370840">
                <a:tc>
                  <a:txBody>
                    <a:bodyPr/>
                    <a:lstStyle/>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r>
                        <a:rPr lang="es-MX" sz="1600" b="0" dirty="0" smtClean="0">
                          <a:solidFill>
                            <a:schemeClr val="tx1"/>
                          </a:solidFill>
                          <a:effectLst/>
                          <a:latin typeface="Calibri" panose="020F0502020204030204" pitchFamily="34" charset="0"/>
                          <a:ea typeface="Segoe UI" panose="020B0502040204020203" pitchFamily="34" charset="0"/>
                          <a:cs typeface="Segoe UI" panose="020B0502040204020203" pitchFamily="34" charset="0"/>
                        </a:rPr>
                        <a:t>Reunión-Comida de Trabajo del Consejo Directivo con Hoteleros. Presentación de los avances, Retos y Oportunidades en el importante tema del Transporte tanto en Quintana Roo como en otros Destinos del País / Hotel </a:t>
                      </a:r>
                      <a:r>
                        <a:rPr lang="es-MX" sz="1600" b="0" dirty="0" err="1" smtClean="0">
                          <a:solidFill>
                            <a:schemeClr val="tx1"/>
                          </a:solidFill>
                          <a:effectLst/>
                          <a:latin typeface="Calibri" panose="020F0502020204030204" pitchFamily="34" charset="0"/>
                          <a:ea typeface="Segoe UI" panose="020B0502040204020203" pitchFamily="34" charset="0"/>
                          <a:cs typeface="Segoe UI" panose="020B0502040204020203" pitchFamily="34" charset="0"/>
                        </a:rPr>
                        <a:t>Secrets</a:t>
                      </a:r>
                      <a:r>
                        <a:rPr lang="es-MX" sz="1600" b="0" dirty="0" smtClean="0">
                          <a:solidFill>
                            <a:schemeClr val="tx1"/>
                          </a:solidFill>
                          <a:effectLst/>
                          <a:latin typeface="Calibri" panose="020F0502020204030204" pitchFamily="34" charset="0"/>
                          <a:ea typeface="Segoe UI" panose="020B0502040204020203" pitchFamily="34" charset="0"/>
                          <a:cs typeface="Segoe UI" panose="020B0502040204020203" pitchFamily="34" charset="0"/>
                        </a:rPr>
                        <a:t> Playa Mujeres.</a:t>
                      </a:r>
                      <a:endParaRPr lang="es-MX" sz="1600" b="0" dirty="0">
                        <a:solidFill>
                          <a:schemeClr val="tx1"/>
                        </a:solidFill>
                        <a:latin typeface="Calibri" panose="020F0502020204030204" pitchFamily="34" charset="0"/>
                        <a:ea typeface="Segoe UI" panose="020B0502040204020203" pitchFamily="34" charset="0"/>
                        <a:cs typeface="Segoe UI" panose="020B0502040204020203" pitchFamily="34" charset="0"/>
                      </a:endParaRPr>
                    </a:p>
                  </a:txBody>
                  <a:tcPr>
                    <a:noFill/>
                  </a:tcPr>
                </a:tc>
              </a:tr>
              <a:tr h="370840">
                <a:tc>
                  <a:txBody>
                    <a:bodyPr/>
                    <a:lstStyle/>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r>
                        <a:rPr lang="es-MX" sz="1600" b="0" dirty="0" smtClean="0">
                          <a:effectLst/>
                          <a:latin typeface="Calibri" panose="020F0502020204030204" pitchFamily="34" charset="0"/>
                          <a:ea typeface="Segoe UI" panose="020B0502040204020203" pitchFamily="34" charset="0"/>
                          <a:cs typeface="Segoe UI" panose="020B0502040204020203" pitchFamily="34" charset="0"/>
                        </a:rPr>
                        <a:t>Conferencia de Prensa para la Firma del Convenio de Colaboración de AMAV y el Hospital </a:t>
                      </a:r>
                      <a:r>
                        <a:rPr lang="es-MX" sz="1600" b="0" dirty="0" err="1" smtClean="0">
                          <a:effectLst/>
                          <a:latin typeface="Calibri" panose="020F0502020204030204" pitchFamily="34" charset="0"/>
                          <a:ea typeface="Segoe UI" panose="020B0502040204020203" pitchFamily="34" charset="0"/>
                          <a:cs typeface="Segoe UI" panose="020B0502040204020203" pitchFamily="34" charset="0"/>
                        </a:rPr>
                        <a:t>PlayaMed</a:t>
                      </a:r>
                      <a:r>
                        <a:rPr lang="es-MX" sz="1600" b="0" dirty="0" smtClean="0">
                          <a:effectLst/>
                          <a:latin typeface="Calibri" panose="020F0502020204030204" pitchFamily="34" charset="0"/>
                          <a:ea typeface="Segoe UI" panose="020B0502040204020203" pitchFamily="34" charset="0"/>
                          <a:cs typeface="Segoe UI" panose="020B0502040204020203" pitchFamily="34" charset="0"/>
                        </a:rPr>
                        <a:t> / Oficinas AMAV.</a:t>
                      </a: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6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6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6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6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6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6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600" b="0" dirty="0" smtClean="0">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600" b="0" dirty="0" smtClean="0">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ES" sz="1600" b="0" dirty="0" smtClean="0">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r>
                        <a:rPr kumimoji="0" lang="es-MX" sz="1600" b="0" kern="1200" dirty="0" smtClean="0">
                          <a:solidFill>
                            <a:schemeClr val="dk1"/>
                          </a:solidFill>
                          <a:effectLst/>
                          <a:latin typeface="Calibri" panose="020F0502020204030204" pitchFamily="34" charset="0"/>
                          <a:ea typeface="Segoe UI" panose="020B0502040204020203" pitchFamily="34" charset="0"/>
                          <a:cs typeface="Segoe UI" panose="020B0502040204020203" pitchFamily="34" charset="0"/>
                        </a:rPr>
                        <a:t>Participación en la reunión Convocada por Ciudadanos por la Transparencia.</a:t>
                      </a:r>
                      <a:endParaRPr lang="es-MX" sz="1600" b="0" dirty="0">
                        <a:latin typeface="Calibri" panose="020F0502020204030204" pitchFamily="34" charset="0"/>
                        <a:ea typeface="Segoe UI" panose="020B0502040204020203" pitchFamily="34" charset="0"/>
                        <a:cs typeface="Segoe UI" panose="020B0502040204020203" pitchFamily="34" charset="0"/>
                      </a:endParaRPr>
                    </a:p>
                  </a:txBody>
                  <a:tcPr>
                    <a:noFill/>
                  </a:tcPr>
                </a:tc>
              </a:tr>
              <a:tr h="370840">
                <a:tc>
                  <a:txBody>
                    <a:bodyPr/>
                    <a:lstStyle/>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r>
                        <a:rPr lang="es-MX"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en el Plan Maestro de Desarrollo de ASUR 2019 – 2023 Encuesta a Usuario y Accionistas a cargo del Sr. Michael Johansson. </a:t>
                      </a:r>
                      <a:endParaRPr lang="es-MX" sz="1600" b="0" dirty="0">
                        <a:latin typeface="Calibri" panose="020F0502020204030204" pitchFamily="34" charset="0"/>
                        <a:ea typeface="Segoe UI" panose="020B0502040204020203" pitchFamily="34" charset="0"/>
                        <a:cs typeface="Segoe UI" panose="020B0502040204020203" pitchFamily="34" charset="0"/>
                      </a:endParaRPr>
                    </a:p>
                  </a:txBody>
                  <a:tcPr>
                    <a:noFill/>
                  </a:tcPr>
                </a:tc>
              </a:tr>
              <a:tr h="370840">
                <a:tc>
                  <a:txBody>
                    <a:bodyPr/>
                    <a:lstStyle/>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r>
                        <a:rPr lang="es-MX"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en la Reunión de CIMUC para el tema del Proyecto de la Rueda de la Fortuna.</a:t>
                      </a:r>
                      <a:endParaRPr lang="es-MX" sz="1600" b="0" dirty="0">
                        <a:latin typeface="Calibri" panose="020F0502020204030204" pitchFamily="34" charset="0"/>
                        <a:ea typeface="Segoe UI" panose="020B0502040204020203" pitchFamily="34" charset="0"/>
                        <a:cs typeface="Segoe UI" panose="020B0502040204020203" pitchFamily="34" charset="0"/>
                      </a:endParaRPr>
                    </a:p>
                  </a:txBody>
                  <a:tcPr>
                    <a:noFill/>
                  </a:tcPr>
                </a:tc>
              </a:tr>
              <a:tr h="370840">
                <a:tc>
                  <a:txBody>
                    <a:bodyPr/>
                    <a:lstStyle/>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r>
                        <a:rPr lang="es-MX"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Participación en la conferencia de prensa convocada por el CCE para la Presentación a los Medios de la campaña #</a:t>
                      </a:r>
                      <a:r>
                        <a:rPr lang="es-MX" sz="1600" b="0" dirty="0" err="1"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Cancuners</a:t>
                      </a:r>
                      <a:r>
                        <a:rPr lang="es-MX" sz="1600" b="0" dirty="0" smtClean="0">
                          <a:solidFill>
                            <a:srgbClr val="262626"/>
                          </a:solidFill>
                          <a:effectLst/>
                          <a:latin typeface="Calibri" panose="020F0502020204030204" pitchFamily="34" charset="0"/>
                          <a:ea typeface="Segoe UI" panose="020B0502040204020203" pitchFamily="34" charset="0"/>
                          <a:cs typeface="Segoe UI" panose="020B0502040204020203" pitchFamily="34" charset="0"/>
                        </a:rPr>
                        <a:t>,  / salón “BACALAR” del Centro de Convenciones.</a:t>
                      </a:r>
                      <a:endParaRPr lang="es-MX" sz="1600" b="0" dirty="0" smtClean="0">
                        <a:effectLst/>
                        <a:latin typeface="Calibri" panose="020F0502020204030204" pitchFamily="34" charset="0"/>
                        <a:ea typeface="Segoe UI" panose="020B0502040204020203" pitchFamily="34" charset="0"/>
                        <a:cs typeface="Segoe UI" panose="020B0502040204020203" pitchFamily="34" charset="0"/>
                      </a:endParaRPr>
                    </a:p>
                    <a:p>
                      <a:pPr marL="285750" marR="0" indent="-285750" algn="just" defTabSz="914400" rtl="0" eaLnBrk="1" fontAlgn="auto" latinLnBrk="0" hangingPunct="1">
                        <a:lnSpc>
                          <a:spcPct val="100000"/>
                        </a:lnSpc>
                        <a:spcBef>
                          <a:spcPts val="0"/>
                        </a:spcBef>
                        <a:spcAft>
                          <a:spcPts val="0"/>
                        </a:spcAft>
                        <a:buClrTx/>
                        <a:buSzTx/>
                        <a:buFontTx/>
                        <a:buBlip>
                          <a:blip r:embed="rId2"/>
                        </a:buBlip>
                        <a:tabLst/>
                        <a:defRPr/>
                      </a:pPr>
                      <a:endParaRPr lang="es-MX" sz="1600" b="0" dirty="0">
                        <a:latin typeface="Calibri" panose="020F0502020204030204" pitchFamily="34" charset="0"/>
                        <a:ea typeface="Segoe UI" panose="020B0502040204020203" pitchFamily="34" charset="0"/>
                        <a:cs typeface="Segoe UI" panose="020B0502040204020203" pitchFamily="34" charset="0"/>
                      </a:endParaRPr>
                    </a:p>
                  </a:txBody>
                  <a:tcPr>
                    <a:noFill/>
                  </a:tcPr>
                </a:tc>
              </a:tr>
            </a:tbl>
          </a:graphicData>
        </a:graphic>
      </p:graphicFrame>
      <p:pic>
        <p:nvPicPr>
          <p:cNvPr id="3" name="2 Imagen"/>
          <p:cNvPicPr/>
          <p:nvPr/>
        </p:nvPicPr>
        <p:blipFill>
          <a:blip r:embed="rId3"/>
          <a:stretch>
            <a:fillRect/>
          </a:stretch>
        </p:blipFill>
        <p:spPr>
          <a:xfrm>
            <a:off x="1835696" y="2132856"/>
            <a:ext cx="2885053" cy="2088232"/>
          </a:xfrm>
          <a:prstGeom prst="rect">
            <a:avLst/>
          </a:prstGeom>
        </p:spPr>
      </p:pic>
      <p:pic>
        <p:nvPicPr>
          <p:cNvPr id="5" name="4 Imagen"/>
          <p:cNvPicPr/>
          <p:nvPr/>
        </p:nvPicPr>
        <p:blipFill>
          <a:blip r:embed="rId4"/>
          <a:stretch>
            <a:fillRect/>
          </a:stretch>
        </p:blipFill>
        <p:spPr>
          <a:xfrm>
            <a:off x="4932040" y="2060848"/>
            <a:ext cx="3024336" cy="2160240"/>
          </a:xfrm>
          <a:prstGeom prst="rect">
            <a:avLst/>
          </a:prstGeom>
        </p:spPr>
      </p:pic>
    </p:spTree>
    <p:extLst>
      <p:ext uri="{BB962C8B-B14F-4D97-AF65-F5344CB8AC3E}">
        <p14:creationId xmlns:p14="http://schemas.microsoft.com/office/powerpoint/2010/main" val="261761987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50552720"/>
              </p:ext>
            </p:extLst>
          </p:nvPr>
        </p:nvGraphicFramePr>
        <p:xfrm>
          <a:off x="755576" y="620688"/>
          <a:ext cx="8208912" cy="6278880"/>
        </p:xfrm>
        <a:graphic>
          <a:graphicData uri="http://schemas.openxmlformats.org/drawingml/2006/table">
            <a:tbl>
              <a:tblPr firstRow="1" bandRow="1">
                <a:tableStyleId>{5C22544A-7EE6-4342-B048-85BDC9FD1C3A}</a:tableStyleId>
              </a:tblPr>
              <a:tblGrid>
                <a:gridCol w="8208912"/>
              </a:tblGrid>
              <a:tr h="370840">
                <a:tc>
                  <a:txBody>
                    <a:bodyPr/>
                    <a:lstStyle/>
                    <a:p>
                      <a:pPr marL="285750" marR="0" indent="-285750" algn="l" defTabSz="914400" rtl="0" eaLnBrk="1" fontAlgn="auto" latinLnBrk="0" hangingPunct="1">
                        <a:lnSpc>
                          <a:spcPct val="100000"/>
                        </a:lnSpc>
                        <a:spcBef>
                          <a:spcPts val="0"/>
                        </a:spcBef>
                        <a:spcAft>
                          <a:spcPts val="0"/>
                        </a:spcAft>
                        <a:buClrTx/>
                        <a:buSzTx/>
                        <a:buFontTx/>
                        <a:buBlip>
                          <a:blip r:embed="rId2"/>
                        </a:buBlip>
                        <a:tabLst/>
                        <a:defRPr/>
                      </a:pPr>
                      <a:r>
                        <a:rPr lang="es-MX" sz="2000" b="0" dirty="0" smtClean="0">
                          <a:solidFill>
                            <a:sysClr val="windowText" lastClr="000000"/>
                          </a:solidFill>
                          <a:effectLst/>
                          <a:latin typeface="Calibri" panose="020F0502020204030204" pitchFamily="34" charset="0"/>
                          <a:ea typeface="Segoe UI" panose="020B0502040204020203" pitchFamily="34" charset="0"/>
                          <a:cs typeface="Segoe UI" panose="020B0502040204020203" pitchFamily="34" charset="0"/>
                        </a:rPr>
                        <a:t>Reunión Mensual del Comité de Recursos Humanos de la AMAV</a:t>
                      </a:r>
                      <a:r>
                        <a:rPr lang="es-MX" sz="2000" b="0" dirty="0" smtClean="0">
                          <a:solidFill>
                            <a:sysClr val="windowText" lastClr="000000"/>
                          </a:solidFill>
                          <a:effectLst/>
                          <a:latin typeface="Calibri" panose="020F0502020204030204" pitchFamily="34" charset="0"/>
                          <a:ea typeface="Segoe UI" panose="020B0502040204020203" pitchFamily="34" charset="0"/>
                          <a:cs typeface="Segoe UI" panose="020B0502040204020203" pitchFamily="34" charset="0"/>
                        </a:rPr>
                        <a:t>.</a:t>
                      </a:r>
                      <a:endParaRPr lang="es-ES" sz="2000" b="0" kern="1200" dirty="0" smtClean="0">
                        <a:solidFill>
                          <a:sysClr val="windowText" lastClr="000000"/>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buFontTx/>
                        <a:buBlip>
                          <a:blip r:embed="rId2"/>
                        </a:buBlip>
                      </a:pPr>
                      <a:endParaRPr lang="es-ES" sz="2000" b="0" kern="1200" dirty="0" smtClean="0">
                        <a:solidFill>
                          <a:sysClr val="windowText" lastClr="000000"/>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buFontTx/>
                        <a:buBlip>
                          <a:blip r:embed="rId2"/>
                        </a:buBlip>
                      </a:pPr>
                      <a:endParaRPr lang="es-ES" sz="2000" b="0" kern="1200" dirty="0" smtClean="0">
                        <a:solidFill>
                          <a:sysClr val="windowText" lastClr="000000"/>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buFontTx/>
                        <a:buBlip>
                          <a:blip r:embed="rId2"/>
                        </a:buBlip>
                      </a:pPr>
                      <a:endParaRPr lang="es-ES" sz="2000" b="0" kern="1200" dirty="0" smtClean="0">
                        <a:solidFill>
                          <a:sysClr val="windowText" lastClr="000000"/>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buFontTx/>
                        <a:buBlip>
                          <a:blip r:embed="rId2"/>
                        </a:buBlip>
                      </a:pPr>
                      <a:endParaRPr lang="es-ES" sz="2000" b="0" kern="1200" dirty="0" smtClean="0">
                        <a:solidFill>
                          <a:sysClr val="windowText" lastClr="000000"/>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buFontTx/>
                        <a:buBlip>
                          <a:blip r:embed="rId2"/>
                        </a:buBlip>
                      </a:pPr>
                      <a:endParaRPr lang="es-ES" sz="2000" b="0" kern="1200" dirty="0" smtClean="0">
                        <a:solidFill>
                          <a:sysClr val="windowText" lastClr="000000"/>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buFontTx/>
                        <a:buBlip>
                          <a:blip r:embed="rId2"/>
                        </a:buBlip>
                      </a:pPr>
                      <a:endParaRPr lang="es-ES" sz="2000" b="0" kern="1200" dirty="0" smtClean="0">
                        <a:solidFill>
                          <a:sysClr val="windowText" lastClr="000000"/>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buFontTx/>
                        <a:buBlip>
                          <a:blip r:embed="rId2"/>
                        </a:buBlip>
                      </a:pPr>
                      <a:endParaRPr lang="es-ES" sz="2000" b="0" kern="1200" dirty="0" smtClean="0">
                        <a:solidFill>
                          <a:sysClr val="windowText" lastClr="000000"/>
                        </a:solidFill>
                        <a:effectLst/>
                        <a:latin typeface="Calibri" panose="020F0502020204030204" pitchFamily="34" charset="0"/>
                        <a:ea typeface="Segoe UI" panose="020B0502040204020203" pitchFamily="34" charset="0"/>
                        <a:cs typeface="Segoe UI" panose="020B0502040204020203" pitchFamily="34" charset="0"/>
                      </a:endParaRPr>
                    </a:p>
                    <a:p>
                      <a:pPr marL="285750" indent="-285750">
                        <a:buFontTx/>
                        <a:buBlip>
                          <a:blip r:embed="rId2"/>
                        </a:buBlip>
                      </a:pPr>
                      <a:endParaRPr lang="es-MX" sz="2000" b="0" kern="1200" dirty="0">
                        <a:solidFill>
                          <a:sysClr val="windowText" lastClr="000000"/>
                        </a:solidFill>
                        <a:effectLst/>
                        <a:latin typeface="Calibri" panose="020F0502020204030204" pitchFamily="34" charset="0"/>
                        <a:ea typeface="Segoe UI" panose="020B0502040204020203" pitchFamily="34" charset="0"/>
                        <a:cs typeface="Segoe UI" panose="020B0502040204020203" pitchFamily="34" charset="0"/>
                      </a:endParaRPr>
                    </a:p>
                  </a:txBody>
                  <a:tcPr>
                    <a:noFill/>
                  </a:tcPr>
                </a:tc>
              </a:tr>
              <a:tr h="370840">
                <a:tc>
                  <a:txBody>
                    <a:bodyPr/>
                    <a:lstStyle/>
                    <a:p>
                      <a:pPr marL="285750" indent="-285750">
                        <a:buFontTx/>
                        <a:buBlip>
                          <a:blip r:embed="rId2"/>
                        </a:buBlip>
                      </a:pPr>
                      <a:r>
                        <a:rPr lang="es-MX" sz="2000" dirty="0" smtClean="0">
                          <a:effectLst/>
                          <a:latin typeface="Calibri" panose="020F0502020204030204" pitchFamily="34" charset="0"/>
                          <a:ea typeface="Segoe UI" panose="020B0502040204020203" pitchFamily="34" charset="0"/>
                          <a:cs typeface="Segoe UI" panose="020B0502040204020203" pitchFamily="34" charset="0"/>
                        </a:rPr>
                        <a:t>Exitosa reunión de AMAV y SINTRA con la asistencia de todos sus Delegados / Hotel </a:t>
                      </a:r>
                      <a:r>
                        <a:rPr lang="es-MX" sz="2000" dirty="0" err="1" smtClean="0">
                          <a:effectLst/>
                          <a:latin typeface="Calibri" panose="020F0502020204030204" pitchFamily="34" charset="0"/>
                          <a:ea typeface="Segoe UI" panose="020B0502040204020203" pitchFamily="34" charset="0"/>
                          <a:cs typeface="Segoe UI" panose="020B0502040204020203" pitchFamily="34" charset="0"/>
                        </a:rPr>
                        <a:t>Four</a:t>
                      </a:r>
                      <a:r>
                        <a:rPr lang="es-MX" sz="2000" dirty="0" smtClean="0">
                          <a:effectLst/>
                          <a:latin typeface="Calibri" panose="020F0502020204030204" pitchFamily="34" charset="0"/>
                          <a:ea typeface="Segoe UI" panose="020B0502040204020203" pitchFamily="34" charset="0"/>
                          <a:cs typeface="Segoe UI" panose="020B0502040204020203" pitchFamily="34" charset="0"/>
                        </a:rPr>
                        <a:t> </a:t>
                      </a:r>
                      <a:r>
                        <a:rPr lang="es-MX" sz="2000" dirty="0" err="1" smtClean="0">
                          <a:effectLst/>
                          <a:latin typeface="Calibri" panose="020F0502020204030204" pitchFamily="34" charset="0"/>
                          <a:ea typeface="Segoe UI" panose="020B0502040204020203" pitchFamily="34" charset="0"/>
                          <a:cs typeface="Segoe UI" panose="020B0502040204020203" pitchFamily="34" charset="0"/>
                        </a:rPr>
                        <a:t>Points</a:t>
                      </a:r>
                      <a:r>
                        <a:rPr lang="es-MX" sz="2000" dirty="0" smtClean="0">
                          <a:effectLst/>
                          <a:latin typeface="Calibri" panose="020F0502020204030204" pitchFamily="34" charset="0"/>
                          <a:ea typeface="Segoe UI" panose="020B0502040204020203" pitchFamily="34" charset="0"/>
                          <a:cs typeface="Segoe UI" panose="020B0502040204020203" pitchFamily="34" charset="0"/>
                        </a:rPr>
                        <a:t>.</a:t>
                      </a:r>
                    </a:p>
                    <a:p>
                      <a:pPr marL="285750" indent="-285750">
                        <a:buFontTx/>
                        <a:buBlip>
                          <a:blip r:embed="rId2"/>
                        </a:buBlip>
                      </a:pPr>
                      <a:endParaRPr lang="es-ES" sz="2000" kern="120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buFontTx/>
                        <a:buBlip>
                          <a:blip r:embed="rId2"/>
                        </a:buBlip>
                      </a:pPr>
                      <a:endParaRPr lang="es-ES" sz="2000" kern="120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buFontTx/>
                        <a:buBlip>
                          <a:blip r:embed="rId2"/>
                        </a:buBlip>
                      </a:pPr>
                      <a:endParaRPr lang="es-ES" sz="2000" kern="120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buFontTx/>
                        <a:buBlip>
                          <a:blip r:embed="rId2"/>
                        </a:buBlip>
                      </a:pPr>
                      <a:endParaRPr lang="es-ES" sz="2000" kern="120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buFontTx/>
                        <a:buBlip>
                          <a:blip r:embed="rId2"/>
                        </a:buBlip>
                      </a:pPr>
                      <a:endParaRPr lang="es-ES" sz="2000" kern="120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buFontTx/>
                        <a:buBlip>
                          <a:blip r:embed="rId2"/>
                        </a:buBlip>
                      </a:pPr>
                      <a:endParaRPr lang="es-ES" sz="2000" kern="120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buFontTx/>
                        <a:buBlip>
                          <a:blip r:embed="rId2"/>
                        </a:buBlip>
                      </a:pPr>
                      <a:endParaRPr lang="es-ES" sz="2000" kern="120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buFontTx/>
                        <a:buBlip>
                          <a:blip r:embed="rId2"/>
                        </a:buBlip>
                      </a:pPr>
                      <a:endParaRPr lang="es-ES" sz="2000" kern="1200" dirty="0" smtClean="0">
                        <a:effectLst/>
                        <a:latin typeface="Calibri" panose="020F0502020204030204" pitchFamily="34" charset="0"/>
                        <a:ea typeface="Segoe UI" panose="020B0502040204020203" pitchFamily="34" charset="0"/>
                        <a:cs typeface="Segoe UI" panose="020B0502040204020203" pitchFamily="34" charset="0"/>
                      </a:endParaRPr>
                    </a:p>
                    <a:p>
                      <a:pPr marL="285750" indent="-285750">
                        <a:buFontTx/>
                        <a:buBlip>
                          <a:blip r:embed="rId2"/>
                        </a:buBlip>
                      </a:pPr>
                      <a:endParaRPr lang="es-MX" sz="2000" kern="1200" dirty="0">
                        <a:solidFill>
                          <a:schemeClr val="dk1"/>
                        </a:solidFill>
                        <a:effectLst/>
                        <a:latin typeface="Calibri" panose="020F0502020204030204" pitchFamily="34" charset="0"/>
                        <a:ea typeface="Segoe UI" panose="020B0502040204020203" pitchFamily="34" charset="0"/>
                        <a:cs typeface="Segoe UI" panose="020B0502040204020203" pitchFamily="34" charset="0"/>
                      </a:endParaRPr>
                    </a:p>
                  </a:txBody>
                  <a:tcPr>
                    <a:noFill/>
                  </a:tcPr>
                </a:tc>
              </a:tr>
            </a:tbl>
          </a:graphicData>
        </a:graphic>
      </p:graphicFrame>
      <p:pic>
        <p:nvPicPr>
          <p:cNvPr id="3" name="2 Imagen"/>
          <p:cNvPicPr/>
          <p:nvPr/>
        </p:nvPicPr>
        <p:blipFill rotWithShape="1">
          <a:blip r:embed="rId3"/>
          <a:srcRect t="13650"/>
          <a:stretch/>
        </p:blipFill>
        <p:spPr>
          <a:xfrm>
            <a:off x="2890699" y="1196752"/>
            <a:ext cx="3600400" cy="2114086"/>
          </a:xfrm>
          <a:prstGeom prst="rect">
            <a:avLst/>
          </a:prstGeom>
        </p:spPr>
      </p:pic>
      <p:pic>
        <p:nvPicPr>
          <p:cNvPr id="5" name="4 Imagen"/>
          <p:cNvPicPr/>
          <p:nvPr/>
        </p:nvPicPr>
        <p:blipFill>
          <a:blip r:embed="rId4"/>
          <a:stretch>
            <a:fillRect/>
          </a:stretch>
        </p:blipFill>
        <p:spPr>
          <a:xfrm>
            <a:off x="2869528" y="4293096"/>
            <a:ext cx="3692976" cy="2232248"/>
          </a:xfrm>
          <a:prstGeom prst="rect">
            <a:avLst/>
          </a:prstGeom>
        </p:spPr>
      </p:pic>
    </p:spTree>
    <p:extLst>
      <p:ext uri="{BB962C8B-B14F-4D97-AF65-F5344CB8AC3E}">
        <p14:creationId xmlns:p14="http://schemas.microsoft.com/office/powerpoint/2010/main" val="1691423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pulento">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o">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2488</TotalTime>
  <Words>2511</Words>
  <Application>Microsoft Office PowerPoint</Application>
  <PresentationFormat>Presentación en pantalla (4:3)</PresentationFormat>
  <Paragraphs>643</Paragraphs>
  <Slides>72</Slides>
  <Notes>20</Notes>
  <HiddenSlides>0</HiddenSlides>
  <MMClips>0</MMClips>
  <ScaleCrop>false</ScaleCrop>
  <HeadingPairs>
    <vt:vector size="4" baseType="variant">
      <vt:variant>
        <vt:lpstr>Tema</vt:lpstr>
      </vt:variant>
      <vt:variant>
        <vt:i4>1</vt:i4>
      </vt:variant>
      <vt:variant>
        <vt:lpstr>Títulos de diapositiva</vt:lpstr>
      </vt:variant>
      <vt:variant>
        <vt:i4>72</vt:i4>
      </vt:variant>
    </vt:vector>
  </HeadingPairs>
  <TitlesOfParts>
    <vt:vector size="73" baseType="lpstr">
      <vt:lpstr>Opulento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INFORME DE INCREMENTOS </vt:lpstr>
      <vt:lpstr>Presentación de PowerPoint</vt:lpstr>
      <vt:lpstr>REVISADO Y APROBADO  POR EL  CONSEJO DIRECTIVO AMAV EN REUNIÓN  DEL 19 DE DICIEMBRE 2017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ORLANDO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ELIZABETH</dc:creator>
  <cp:lastModifiedBy>Elizabeth</cp:lastModifiedBy>
  <cp:revision>144</cp:revision>
  <dcterms:created xsi:type="dcterms:W3CDTF">2015-12-11T16:50:06Z</dcterms:created>
  <dcterms:modified xsi:type="dcterms:W3CDTF">2018-01-25T20:45:49Z</dcterms:modified>
</cp:coreProperties>
</file>